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6"/>
  </p:notesMasterIdLst>
  <p:sldIdLst>
    <p:sldId id="256" r:id="rId2"/>
    <p:sldId id="258" r:id="rId3"/>
    <p:sldId id="259" r:id="rId4"/>
    <p:sldId id="261" r:id="rId5"/>
    <p:sldId id="260" r:id="rId6"/>
    <p:sldId id="262" r:id="rId7"/>
    <p:sldId id="271" r:id="rId8"/>
    <p:sldId id="270" r:id="rId9"/>
    <p:sldId id="263" r:id="rId10"/>
    <p:sldId id="265" r:id="rId11"/>
    <p:sldId id="267" r:id="rId12"/>
    <p:sldId id="268" r:id="rId13"/>
    <p:sldId id="266" r:id="rId14"/>
    <p:sldId id="269" r:id="rId15"/>
    <p:sldId id="264" r:id="rId16"/>
    <p:sldId id="273" r:id="rId17"/>
    <p:sldId id="274" r:id="rId18"/>
    <p:sldId id="275" r:id="rId19"/>
    <p:sldId id="283" r:id="rId20"/>
    <p:sldId id="278" r:id="rId21"/>
    <p:sldId id="280" r:id="rId22"/>
    <p:sldId id="281" r:id="rId23"/>
    <p:sldId id="282" r:id="rId24"/>
    <p:sldId id="294" r:id="rId25"/>
    <p:sldId id="296" r:id="rId26"/>
    <p:sldId id="297" r:id="rId27"/>
    <p:sldId id="298" r:id="rId28"/>
    <p:sldId id="285" r:id="rId29"/>
    <p:sldId id="286" r:id="rId30"/>
    <p:sldId id="287" r:id="rId31"/>
    <p:sldId id="291" r:id="rId32"/>
    <p:sldId id="292" r:id="rId33"/>
    <p:sldId id="293" r:id="rId34"/>
    <p:sldId id="276" r:id="rId35"/>
  </p:sldIdLst>
  <p:sldSz cx="9144000" cy="5143500" type="screen16x9"/>
  <p:notesSz cx="6858000" cy="9144000"/>
  <p:embeddedFontLst>
    <p:embeddedFont>
      <p:font typeface="Montserrat" panose="00000500000000000000" pitchFamily="2" charset="0"/>
      <p:regular r:id="rId37"/>
      <p:bold r:id="rId38"/>
      <p:italic r:id="rId39"/>
      <p:boldItalic r:id="rId40"/>
    </p:embeddedFont>
    <p:embeddedFont>
      <p:font typeface="Verdana" panose="020B0604030504040204" pitchFamily="3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882"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briela Borges" userId="105e7d24fe8a4a46" providerId="LiveId" clId="{C7776DA7-778E-41A4-A34E-4079BB030B28}"/>
    <pc:docChg chg="undo custSel addSld delSld modSld">
      <pc:chgData name="Gabriela Borges" userId="105e7d24fe8a4a46" providerId="LiveId" clId="{C7776DA7-778E-41A4-A34E-4079BB030B28}" dt="2026-03-04T15:37:31.848" v="4469" actId="14100"/>
      <pc:docMkLst>
        <pc:docMk/>
      </pc:docMkLst>
      <pc:sldChg chg="modSp mod">
        <pc:chgData name="Gabriela Borges" userId="105e7d24fe8a4a46" providerId="LiveId" clId="{C7776DA7-778E-41A4-A34E-4079BB030B28}" dt="2026-02-24T17:47:23.810" v="146" actId="14100"/>
        <pc:sldMkLst>
          <pc:docMk/>
          <pc:sldMk cId="0" sldId="256"/>
        </pc:sldMkLst>
        <pc:spChg chg="mod">
          <ac:chgData name="Gabriela Borges" userId="105e7d24fe8a4a46" providerId="LiveId" clId="{C7776DA7-778E-41A4-A34E-4079BB030B28}" dt="2026-02-24T17:45:49.251" v="48" actId="14100"/>
          <ac:spMkLst>
            <pc:docMk/>
            <pc:sldMk cId="0" sldId="256"/>
            <ac:spMk id="55" creationId="{00000000-0000-0000-0000-000000000000}"/>
          </ac:spMkLst>
        </pc:spChg>
        <pc:spChg chg="mod">
          <ac:chgData name="Gabriela Borges" userId="105e7d24fe8a4a46" providerId="LiveId" clId="{C7776DA7-778E-41A4-A34E-4079BB030B28}" dt="2026-02-24T17:47:23.810" v="146" actId="14100"/>
          <ac:spMkLst>
            <pc:docMk/>
            <pc:sldMk cId="0" sldId="256"/>
            <ac:spMk id="56" creationId="{00000000-0000-0000-0000-000000000000}"/>
          </ac:spMkLst>
        </pc:spChg>
      </pc:sldChg>
      <pc:sldChg chg="del">
        <pc:chgData name="Gabriela Borges" userId="105e7d24fe8a4a46" providerId="LiveId" clId="{C7776DA7-778E-41A4-A34E-4079BB030B28}" dt="2026-02-24T17:49:21.094" v="150" actId="2696"/>
        <pc:sldMkLst>
          <pc:docMk/>
          <pc:sldMk cId="0" sldId="257"/>
        </pc:sldMkLst>
      </pc:sldChg>
      <pc:sldChg chg="modSp add mod">
        <pc:chgData name="Gabriela Borges" userId="105e7d24fe8a4a46" providerId="LiveId" clId="{C7776DA7-778E-41A4-A34E-4079BB030B28}" dt="2026-03-01T17:33:10.871" v="2236" actId="14100"/>
        <pc:sldMkLst>
          <pc:docMk/>
          <pc:sldMk cId="2324887196" sldId="258"/>
        </pc:sldMkLst>
        <pc:spChg chg="mod">
          <ac:chgData name="Gabriela Borges" userId="105e7d24fe8a4a46" providerId="LiveId" clId="{C7776DA7-778E-41A4-A34E-4079BB030B28}" dt="2026-03-01T17:33:10.871" v="2236" actId="14100"/>
          <ac:spMkLst>
            <pc:docMk/>
            <pc:sldMk cId="2324887196" sldId="258"/>
            <ac:spMk id="62" creationId="{2401FEF3-5D08-5188-7B30-00DE65537FBE}"/>
          </ac:spMkLst>
        </pc:spChg>
      </pc:sldChg>
      <pc:sldChg chg="add del">
        <pc:chgData name="Gabriela Borges" userId="105e7d24fe8a4a46" providerId="LiveId" clId="{C7776DA7-778E-41A4-A34E-4079BB030B28}" dt="2026-02-24T17:49:23.582" v="151" actId="2696"/>
        <pc:sldMkLst>
          <pc:docMk/>
          <pc:sldMk cId="2124178292" sldId="259"/>
        </pc:sldMkLst>
      </pc:sldChg>
      <pc:sldChg chg="addSp delSp modSp add mod">
        <pc:chgData name="Gabriela Borges" userId="105e7d24fe8a4a46" providerId="LiveId" clId="{C7776DA7-778E-41A4-A34E-4079BB030B28}" dt="2026-03-03T13:35:48.478" v="3534" actId="207"/>
        <pc:sldMkLst>
          <pc:docMk/>
          <pc:sldMk cId="4192280348" sldId="259"/>
        </pc:sldMkLst>
        <pc:spChg chg="add mod">
          <ac:chgData name="Gabriela Borges" userId="105e7d24fe8a4a46" providerId="LiveId" clId="{C7776DA7-778E-41A4-A34E-4079BB030B28}" dt="2026-03-03T13:35:48.478" v="3534" actId="207"/>
          <ac:spMkLst>
            <pc:docMk/>
            <pc:sldMk cId="4192280348" sldId="259"/>
            <ac:spMk id="3" creationId="{93006BD9-D318-CE38-049D-B81E284B3F11}"/>
          </ac:spMkLst>
        </pc:spChg>
      </pc:sldChg>
      <pc:sldChg chg="addSp modSp add mod">
        <pc:chgData name="Gabriela Borges" userId="105e7d24fe8a4a46" providerId="LiveId" clId="{C7776DA7-778E-41A4-A34E-4079BB030B28}" dt="2026-03-03T13:35:56.942" v="3536" actId="207"/>
        <pc:sldMkLst>
          <pc:docMk/>
          <pc:sldMk cId="1481299651" sldId="260"/>
        </pc:sldMkLst>
        <pc:spChg chg="mod">
          <ac:chgData name="Gabriela Borges" userId="105e7d24fe8a4a46" providerId="LiveId" clId="{C7776DA7-778E-41A4-A34E-4079BB030B28}" dt="2026-02-27T17:20:02.902" v="2172" actId="6549"/>
          <ac:spMkLst>
            <pc:docMk/>
            <pc:sldMk cId="1481299651" sldId="260"/>
            <ac:spMk id="3" creationId="{01CC6BCA-7E2C-F990-16AB-EAB2BB6D18AD}"/>
          </ac:spMkLst>
        </pc:spChg>
        <pc:spChg chg="add mod">
          <ac:chgData name="Gabriela Borges" userId="105e7d24fe8a4a46" providerId="LiveId" clId="{C7776DA7-778E-41A4-A34E-4079BB030B28}" dt="2026-03-03T13:35:56.942" v="3536" actId="207"/>
          <ac:spMkLst>
            <pc:docMk/>
            <pc:sldMk cId="1481299651" sldId="260"/>
            <ac:spMk id="4" creationId="{4CFE4552-2DC1-9D06-CD42-02E4FF00EF32}"/>
          </ac:spMkLst>
        </pc:spChg>
        <pc:picChg chg="mod">
          <ac:chgData name="Gabriela Borges" userId="105e7d24fe8a4a46" providerId="LiveId" clId="{C7776DA7-778E-41A4-A34E-4079BB030B28}" dt="2026-02-27T17:20:06.957" v="2174" actId="14100"/>
          <ac:picMkLst>
            <pc:docMk/>
            <pc:sldMk cId="1481299651" sldId="260"/>
            <ac:picMk id="61" creationId="{C8065189-8FA6-877C-9C65-8313E3ABCA86}"/>
          </ac:picMkLst>
        </pc:picChg>
      </pc:sldChg>
      <pc:sldChg chg="modSp add mod">
        <pc:chgData name="Gabriela Borges" userId="105e7d24fe8a4a46" providerId="LiveId" clId="{C7776DA7-778E-41A4-A34E-4079BB030B28}" dt="2026-03-03T13:35:53.146" v="3535" actId="207"/>
        <pc:sldMkLst>
          <pc:docMk/>
          <pc:sldMk cId="2550267355" sldId="261"/>
        </pc:sldMkLst>
        <pc:spChg chg="mod">
          <ac:chgData name="Gabriela Borges" userId="105e7d24fe8a4a46" providerId="LiveId" clId="{C7776DA7-778E-41A4-A34E-4079BB030B28}" dt="2026-03-03T13:35:53.146" v="3535" actId="207"/>
          <ac:spMkLst>
            <pc:docMk/>
            <pc:sldMk cId="2550267355" sldId="261"/>
            <ac:spMk id="3" creationId="{2BCE343B-6763-4CD2-417A-22AFAC7D0E06}"/>
          </ac:spMkLst>
        </pc:spChg>
      </pc:sldChg>
      <pc:sldChg chg="modSp add mod">
        <pc:chgData name="Gabriela Borges" userId="105e7d24fe8a4a46" providerId="LiveId" clId="{C7776DA7-778E-41A4-A34E-4079BB030B28}" dt="2026-03-04T00:01:08.892" v="4095" actId="122"/>
        <pc:sldMkLst>
          <pc:docMk/>
          <pc:sldMk cId="1185224844" sldId="262"/>
        </pc:sldMkLst>
        <pc:spChg chg="mod">
          <ac:chgData name="Gabriela Borges" userId="105e7d24fe8a4a46" providerId="LiveId" clId="{C7776DA7-778E-41A4-A34E-4079BB030B28}" dt="2026-03-04T00:01:08.892" v="4095" actId="122"/>
          <ac:spMkLst>
            <pc:docMk/>
            <pc:sldMk cId="1185224844" sldId="262"/>
            <ac:spMk id="4" creationId="{25428BDD-6076-6E66-A0CC-0203B1EFFB5E}"/>
          </ac:spMkLst>
        </pc:spChg>
      </pc:sldChg>
      <pc:sldChg chg="addSp modSp add mod">
        <pc:chgData name="Gabriela Borges" userId="105e7d24fe8a4a46" providerId="LiveId" clId="{C7776DA7-778E-41A4-A34E-4079BB030B28}" dt="2026-03-03T13:42:19.997" v="3616" actId="113"/>
        <pc:sldMkLst>
          <pc:docMk/>
          <pc:sldMk cId="3381073114" sldId="263"/>
        </pc:sldMkLst>
        <pc:spChg chg="mod">
          <ac:chgData name="Gabriela Borges" userId="105e7d24fe8a4a46" providerId="LiveId" clId="{C7776DA7-778E-41A4-A34E-4079BB030B28}" dt="2026-03-03T13:42:19.997" v="3616" actId="113"/>
          <ac:spMkLst>
            <pc:docMk/>
            <pc:sldMk cId="3381073114" sldId="263"/>
            <ac:spMk id="4" creationId="{29EA6211-73D8-6636-1DC8-AFF750BF8ABE}"/>
          </ac:spMkLst>
        </pc:spChg>
      </pc:sldChg>
      <pc:sldChg chg="new del">
        <pc:chgData name="Gabriela Borges" userId="105e7d24fe8a4a46" providerId="LiveId" clId="{C7776DA7-778E-41A4-A34E-4079BB030B28}" dt="2026-03-01T19:17:44.029" v="2423" actId="680"/>
        <pc:sldMkLst>
          <pc:docMk/>
          <pc:sldMk cId="4193375732" sldId="263"/>
        </pc:sldMkLst>
      </pc:sldChg>
      <pc:sldChg chg="modSp add mod">
        <pc:chgData name="Gabriela Borges" userId="105e7d24fe8a4a46" providerId="LiveId" clId="{C7776DA7-778E-41A4-A34E-4079BB030B28}" dt="2026-03-03T13:42:56.472" v="3622" actId="207"/>
        <pc:sldMkLst>
          <pc:docMk/>
          <pc:sldMk cId="136396942" sldId="264"/>
        </pc:sldMkLst>
        <pc:spChg chg="mod">
          <ac:chgData name="Gabriela Borges" userId="105e7d24fe8a4a46" providerId="LiveId" clId="{C7776DA7-778E-41A4-A34E-4079BB030B28}" dt="2026-03-03T13:42:56.472" v="3622" actId="207"/>
          <ac:spMkLst>
            <pc:docMk/>
            <pc:sldMk cId="136396942" sldId="264"/>
            <ac:spMk id="4" creationId="{F0933C35-9342-04F9-184A-200001AA0F08}"/>
          </ac:spMkLst>
        </pc:spChg>
      </pc:sldChg>
      <pc:sldChg chg="modSp add mod">
        <pc:chgData name="Gabriela Borges" userId="105e7d24fe8a4a46" providerId="LiveId" clId="{C7776DA7-778E-41A4-A34E-4079BB030B28}" dt="2026-03-04T00:02:08.622" v="4104" actId="207"/>
        <pc:sldMkLst>
          <pc:docMk/>
          <pc:sldMk cId="197353892" sldId="265"/>
        </pc:sldMkLst>
        <pc:spChg chg="mod">
          <ac:chgData name="Gabriela Borges" userId="105e7d24fe8a4a46" providerId="LiveId" clId="{C7776DA7-778E-41A4-A34E-4079BB030B28}" dt="2026-03-04T00:02:08.622" v="4104" actId="207"/>
          <ac:spMkLst>
            <pc:docMk/>
            <pc:sldMk cId="197353892" sldId="265"/>
            <ac:spMk id="4" creationId="{AA20B9C1-122B-214E-8C7D-596C97AD0FC3}"/>
          </ac:spMkLst>
        </pc:spChg>
      </pc:sldChg>
      <pc:sldChg chg="modSp add mod">
        <pc:chgData name="Gabriela Borges" userId="105e7d24fe8a4a46" providerId="LiveId" clId="{C7776DA7-778E-41A4-A34E-4079BB030B28}" dt="2026-03-04T00:36:54.251" v="4351" actId="207"/>
        <pc:sldMkLst>
          <pc:docMk/>
          <pc:sldMk cId="884043770" sldId="266"/>
        </pc:sldMkLst>
        <pc:spChg chg="mod">
          <ac:chgData name="Gabriela Borges" userId="105e7d24fe8a4a46" providerId="LiveId" clId="{C7776DA7-778E-41A4-A34E-4079BB030B28}" dt="2026-03-04T00:36:54.251" v="4351" actId="207"/>
          <ac:spMkLst>
            <pc:docMk/>
            <pc:sldMk cId="884043770" sldId="266"/>
            <ac:spMk id="4" creationId="{CA28605F-4A9F-417D-5DF3-D95640BC0817}"/>
          </ac:spMkLst>
        </pc:spChg>
      </pc:sldChg>
      <pc:sldChg chg="modSp add mod">
        <pc:chgData name="Gabriela Borges" userId="105e7d24fe8a4a46" providerId="LiveId" clId="{C7776DA7-778E-41A4-A34E-4079BB030B28}" dt="2026-03-03T13:42:43.741" v="3619" actId="207"/>
        <pc:sldMkLst>
          <pc:docMk/>
          <pc:sldMk cId="608353317" sldId="267"/>
        </pc:sldMkLst>
        <pc:spChg chg="mod">
          <ac:chgData name="Gabriela Borges" userId="105e7d24fe8a4a46" providerId="LiveId" clId="{C7776DA7-778E-41A4-A34E-4079BB030B28}" dt="2026-03-03T13:42:43.741" v="3619" actId="207"/>
          <ac:spMkLst>
            <pc:docMk/>
            <pc:sldMk cId="608353317" sldId="267"/>
            <ac:spMk id="4" creationId="{A7CC9F40-60D0-9CFF-1925-C6D14F67D8EC}"/>
          </ac:spMkLst>
        </pc:spChg>
      </pc:sldChg>
      <pc:sldChg chg="modSp add mod">
        <pc:chgData name="Gabriela Borges" userId="105e7d24fe8a4a46" providerId="LiveId" clId="{C7776DA7-778E-41A4-A34E-4079BB030B28}" dt="2026-03-03T13:42:40.304" v="3618" actId="207"/>
        <pc:sldMkLst>
          <pc:docMk/>
          <pc:sldMk cId="1960489787" sldId="268"/>
        </pc:sldMkLst>
        <pc:spChg chg="mod">
          <ac:chgData name="Gabriela Borges" userId="105e7d24fe8a4a46" providerId="LiveId" clId="{C7776DA7-778E-41A4-A34E-4079BB030B28}" dt="2026-03-03T13:42:40.304" v="3618" actId="207"/>
          <ac:spMkLst>
            <pc:docMk/>
            <pc:sldMk cId="1960489787" sldId="268"/>
            <ac:spMk id="4" creationId="{3CF8313B-BD63-9EA0-B3B6-7711B01C58ED}"/>
          </ac:spMkLst>
        </pc:spChg>
      </pc:sldChg>
      <pc:sldChg chg="modSp add mod">
        <pc:chgData name="Gabriela Borges" userId="105e7d24fe8a4a46" providerId="LiveId" clId="{C7776DA7-778E-41A4-A34E-4079BB030B28}" dt="2026-03-03T13:42:52.442" v="3621" actId="207"/>
        <pc:sldMkLst>
          <pc:docMk/>
          <pc:sldMk cId="217588806" sldId="269"/>
        </pc:sldMkLst>
        <pc:spChg chg="mod">
          <ac:chgData name="Gabriela Borges" userId="105e7d24fe8a4a46" providerId="LiveId" clId="{C7776DA7-778E-41A4-A34E-4079BB030B28}" dt="2026-03-03T13:42:52.442" v="3621" actId="207"/>
          <ac:spMkLst>
            <pc:docMk/>
            <pc:sldMk cId="217588806" sldId="269"/>
            <ac:spMk id="4" creationId="{21E4DBA7-CAF3-6192-DEA4-C3D433B53D8F}"/>
          </ac:spMkLst>
        </pc:spChg>
      </pc:sldChg>
      <pc:sldChg chg="modSp add mod">
        <pc:chgData name="Gabriela Borges" userId="105e7d24fe8a4a46" providerId="LiveId" clId="{C7776DA7-778E-41A4-A34E-4079BB030B28}" dt="2026-03-04T00:01:35.009" v="4102" actId="255"/>
        <pc:sldMkLst>
          <pc:docMk/>
          <pc:sldMk cId="2897533330" sldId="270"/>
        </pc:sldMkLst>
        <pc:spChg chg="mod">
          <ac:chgData name="Gabriela Borges" userId="105e7d24fe8a4a46" providerId="LiveId" clId="{C7776DA7-778E-41A4-A34E-4079BB030B28}" dt="2026-03-04T00:01:35.009" v="4102" actId="255"/>
          <ac:spMkLst>
            <pc:docMk/>
            <pc:sldMk cId="2897533330" sldId="270"/>
            <ac:spMk id="4" creationId="{D1002664-6119-259E-234B-8BBC6B45AB7C}"/>
          </ac:spMkLst>
        </pc:spChg>
      </pc:sldChg>
      <pc:sldChg chg="addSp delSp modSp add mod">
        <pc:chgData name="Gabriela Borges" userId="105e7d24fe8a4a46" providerId="LiveId" clId="{C7776DA7-778E-41A4-A34E-4079BB030B28}" dt="2026-03-04T00:01:17.527" v="4097" actId="122"/>
        <pc:sldMkLst>
          <pc:docMk/>
          <pc:sldMk cId="848435808" sldId="271"/>
        </pc:sldMkLst>
        <pc:spChg chg="mod">
          <ac:chgData name="Gabriela Borges" userId="105e7d24fe8a4a46" providerId="LiveId" clId="{C7776DA7-778E-41A4-A34E-4079BB030B28}" dt="2026-03-04T00:01:17.527" v="4097" actId="122"/>
          <ac:spMkLst>
            <pc:docMk/>
            <pc:sldMk cId="848435808" sldId="271"/>
            <ac:spMk id="4" creationId="{32107D14-F6C6-A6A7-9987-5D9B1FC54393}"/>
          </ac:spMkLst>
        </pc:spChg>
        <pc:spChg chg="add del mod">
          <ac:chgData name="Gabriela Borges" userId="105e7d24fe8a4a46" providerId="LiveId" clId="{C7776DA7-778E-41A4-A34E-4079BB030B28}" dt="2026-03-03T13:41:52.825" v="3613" actId="22"/>
          <ac:spMkLst>
            <pc:docMk/>
            <pc:sldMk cId="848435808" sldId="271"/>
            <ac:spMk id="5" creationId="{EF36375F-AE6E-9320-8185-0FCC12D4E21F}"/>
          </ac:spMkLst>
        </pc:spChg>
      </pc:sldChg>
      <pc:sldChg chg="modSp add del mod">
        <pc:chgData name="Gabriela Borges" userId="105e7d24fe8a4a46" providerId="LiveId" clId="{C7776DA7-778E-41A4-A34E-4079BB030B28}" dt="2026-03-04T00:37:12.816" v="4352" actId="2696"/>
        <pc:sldMkLst>
          <pc:docMk/>
          <pc:sldMk cId="1883973395" sldId="272"/>
        </pc:sldMkLst>
        <pc:spChg chg="mod">
          <ac:chgData name="Gabriela Borges" userId="105e7d24fe8a4a46" providerId="LiveId" clId="{C7776DA7-778E-41A4-A34E-4079BB030B28}" dt="2026-03-04T00:14:27.469" v="4182" actId="20577"/>
          <ac:spMkLst>
            <pc:docMk/>
            <pc:sldMk cId="1883973395" sldId="272"/>
            <ac:spMk id="4" creationId="{96D5893A-40C6-25DB-5B8A-CA227A96091E}"/>
          </ac:spMkLst>
        </pc:spChg>
      </pc:sldChg>
      <pc:sldChg chg="modSp add mod">
        <pc:chgData name="Gabriela Borges" userId="105e7d24fe8a4a46" providerId="LiveId" clId="{C7776DA7-778E-41A4-A34E-4079BB030B28}" dt="2026-03-04T00:02:53.905" v="4105" actId="6549"/>
        <pc:sldMkLst>
          <pc:docMk/>
          <pc:sldMk cId="3952383452" sldId="273"/>
        </pc:sldMkLst>
        <pc:spChg chg="mod">
          <ac:chgData name="Gabriela Borges" userId="105e7d24fe8a4a46" providerId="LiveId" clId="{C7776DA7-778E-41A4-A34E-4079BB030B28}" dt="2026-03-04T00:02:53.905" v="4105" actId="6549"/>
          <ac:spMkLst>
            <pc:docMk/>
            <pc:sldMk cId="3952383452" sldId="273"/>
            <ac:spMk id="4" creationId="{531BD6C5-9EEE-639A-9598-DFECD1BE3798}"/>
          </ac:spMkLst>
        </pc:spChg>
      </pc:sldChg>
      <pc:sldChg chg="modSp add mod">
        <pc:chgData name="Gabriela Borges" userId="105e7d24fe8a4a46" providerId="LiveId" clId="{C7776DA7-778E-41A4-A34E-4079BB030B28}" dt="2026-03-03T13:53:51.947" v="4030" actId="12"/>
        <pc:sldMkLst>
          <pc:docMk/>
          <pc:sldMk cId="2504045464" sldId="274"/>
        </pc:sldMkLst>
        <pc:spChg chg="mod">
          <ac:chgData name="Gabriela Borges" userId="105e7d24fe8a4a46" providerId="LiveId" clId="{C7776DA7-778E-41A4-A34E-4079BB030B28}" dt="2026-03-03T13:53:51.947" v="4030" actId="12"/>
          <ac:spMkLst>
            <pc:docMk/>
            <pc:sldMk cId="2504045464" sldId="274"/>
            <ac:spMk id="4" creationId="{2DAB1D8A-5E97-B1A2-B338-B0FB2E27B8E3}"/>
          </ac:spMkLst>
        </pc:spChg>
      </pc:sldChg>
      <pc:sldChg chg="modSp add mod">
        <pc:chgData name="Gabriela Borges" userId="105e7d24fe8a4a46" providerId="LiveId" clId="{C7776DA7-778E-41A4-A34E-4079BB030B28}" dt="2026-03-03T13:56:01.326" v="4083" actId="20577"/>
        <pc:sldMkLst>
          <pc:docMk/>
          <pc:sldMk cId="3365119599" sldId="275"/>
        </pc:sldMkLst>
        <pc:spChg chg="mod">
          <ac:chgData name="Gabriela Borges" userId="105e7d24fe8a4a46" providerId="LiveId" clId="{C7776DA7-778E-41A4-A34E-4079BB030B28}" dt="2026-03-03T13:56:01.326" v="4083" actId="20577"/>
          <ac:spMkLst>
            <pc:docMk/>
            <pc:sldMk cId="3365119599" sldId="275"/>
            <ac:spMk id="4" creationId="{69EF5268-C24E-730B-D294-DC4500A87C85}"/>
          </ac:spMkLst>
        </pc:spChg>
      </pc:sldChg>
      <pc:sldChg chg="addSp modSp add mod">
        <pc:chgData name="Gabriela Borges" userId="105e7d24fe8a4a46" providerId="LiveId" clId="{C7776DA7-778E-41A4-A34E-4079BB030B28}" dt="2026-03-03T23:59:34.556" v="4088" actId="1076"/>
        <pc:sldMkLst>
          <pc:docMk/>
          <pc:sldMk cId="3733920909" sldId="276"/>
        </pc:sldMkLst>
        <pc:spChg chg="mod">
          <ac:chgData name="Gabriela Borges" userId="105e7d24fe8a4a46" providerId="LiveId" clId="{C7776DA7-778E-41A4-A34E-4079BB030B28}" dt="2026-03-03T23:59:29.912" v="4087" actId="6549"/>
          <ac:spMkLst>
            <pc:docMk/>
            <pc:sldMk cId="3733920909" sldId="276"/>
            <ac:spMk id="4" creationId="{D2D66CEC-462D-60D2-CF4E-57A149D451CF}"/>
          </ac:spMkLst>
        </pc:spChg>
        <pc:picChg chg="add mod">
          <ac:chgData name="Gabriela Borges" userId="105e7d24fe8a4a46" providerId="LiveId" clId="{C7776DA7-778E-41A4-A34E-4079BB030B28}" dt="2026-03-03T23:59:34.556" v="4088" actId="1076"/>
          <ac:picMkLst>
            <pc:docMk/>
            <pc:sldMk cId="3733920909" sldId="276"/>
            <ac:picMk id="2" creationId="{50661D0A-A6B2-94BC-A0BB-B0FFF3629DB4}"/>
          </ac:picMkLst>
        </pc:picChg>
      </pc:sldChg>
      <pc:sldChg chg="add del">
        <pc:chgData name="Gabriela Borges" userId="105e7d24fe8a4a46" providerId="LiveId" clId="{C7776DA7-778E-41A4-A34E-4079BB030B28}" dt="2026-03-04T00:38:03.951" v="4353" actId="2696"/>
        <pc:sldMkLst>
          <pc:docMk/>
          <pc:sldMk cId="456585314" sldId="277"/>
        </pc:sldMkLst>
      </pc:sldChg>
      <pc:sldChg chg="modSp add mod">
        <pc:chgData name="Gabriela Borges" userId="105e7d24fe8a4a46" providerId="LiveId" clId="{C7776DA7-778E-41A4-A34E-4079BB030B28}" dt="2026-03-04T00:17:34.352" v="4211" actId="2711"/>
        <pc:sldMkLst>
          <pc:docMk/>
          <pc:sldMk cId="498192842" sldId="278"/>
        </pc:sldMkLst>
        <pc:spChg chg="mod">
          <ac:chgData name="Gabriela Borges" userId="105e7d24fe8a4a46" providerId="LiveId" clId="{C7776DA7-778E-41A4-A34E-4079BB030B28}" dt="2026-03-04T00:17:34.352" v="4211" actId="2711"/>
          <ac:spMkLst>
            <pc:docMk/>
            <pc:sldMk cId="498192842" sldId="278"/>
            <ac:spMk id="4" creationId="{8A455AA9-F394-75D3-3C5B-AE0B6AB9E2A4}"/>
          </ac:spMkLst>
        </pc:spChg>
      </pc:sldChg>
      <pc:sldChg chg="modSp add del mod">
        <pc:chgData name="Gabriela Borges" userId="105e7d24fe8a4a46" providerId="LiveId" clId="{C7776DA7-778E-41A4-A34E-4079BB030B28}" dt="2026-03-04T00:19:58.463" v="4236" actId="2696"/>
        <pc:sldMkLst>
          <pc:docMk/>
          <pc:sldMk cId="766317152" sldId="279"/>
        </pc:sldMkLst>
        <pc:spChg chg="mod">
          <ac:chgData name="Gabriela Borges" userId="105e7d24fe8a4a46" providerId="LiveId" clId="{C7776DA7-778E-41A4-A34E-4079BB030B28}" dt="2026-03-04T00:17:14.839" v="4210" actId="20577"/>
          <ac:spMkLst>
            <pc:docMk/>
            <pc:sldMk cId="766317152" sldId="279"/>
            <ac:spMk id="4" creationId="{89FFE8F8-D2E1-FF2A-69E0-8A1FA8894ECC}"/>
          </ac:spMkLst>
        </pc:spChg>
      </pc:sldChg>
      <pc:sldChg chg="modSp add mod">
        <pc:chgData name="Gabriela Borges" userId="105e7d24fe8a4a46" providerId="LiveId" clId="{C7776DA7-778E-41A4-A34E-4079BB030B28}" dt="2026-03-04T00:19:06.768" v="4235" actId="207"/>
        <pc:sldMkLst>
          <pc:docMk/>
          <pc:sldMk cId="229258515" sldId="280"/>
        </pc:sldMkLst>
        <pc:spChg chg="mod">
          <ac:chgData name="Gabriela Borges" userId="105e7d24fe8a4a46" providerId="LiveId" clId="{C7776DA7-778E-41A4-A34E-4079BB030B28}" dt="2026-03-04T00:19:06.768" v="4235" actId="207"/>
          <ac:spMkLst>
            <pc:docMk/>
            <pc:sldMk cId="229258515" sldId="280"/>
            <ac:spMk id="4" creationId="{2934090E-B8B3-091F-92F4-F05A1C8F0CB4}"/>
          </ac:spMkLst>
        </pc:spChg>
      </pc:sldChg>
      <pc:sldChg chg="modSp add mod">
        <pc:chgData name="Gabriela Borges" userId="105e7d24fe8a4a46" providerId="LiveId" clId="{C7776DA7-778E-41A4-A34E-4079BB030B28}" dt="2026-03-04T00:32:11.348" v="4314"/>
        <pc:sldMkLst>
          <pc:docMk/>
          <pc:sldMk cId="396186468" sldId="281"/>
        </pc:sldMkLst>
        <pc:spChg chg="mod">
          <ac:chgData name="Gabriela Borges" userId="105e7d24fe8a4a46" providerId="LiveId" clId="{C7776DA7-778E-41A4-A34E-4079BB030B28}" dt="2026-03-04T00:32:11.348" v="4314"/>
          <ac:spMkLst>
            <pc:docMk/>
            <pc:sldMk cId="396186468" sldId="281"/>
            <ac:spMk id="4" creationId="{DD64491B-7A24-A298-8468-4D7F49E624C2}"/>
          </ac:spMkLst>
        </pc:spChg>
      </pc:sldChg>
      <pc:sldChg chg="modSp add mod">
        <pc:chgData name="Gabriela Borges" userId="105e7d24fe8a4a46" providerId="LiveId" clId="{C7776DA7-778E-41A4-A34E-4079BB030B28}" dt="2026-03-04T00:33:52.465" v="4349" actId="20577"/>
        <pc:sldMkLst>
          <pc:docMk/>
          <pc:sldMk cId="3837752627" sldId="282"/>
        </pc:sldMkLst>
        <pc:spChg chg="mod">
          <ac:chgData name="Gabriela Borges" userId="105e7d24fe8a4a46" providerId="LiveId" clId="{C7776DA7-778E-41A4-A34E-4079BB030B28}" dt="2026-03-04T00:33:52.465" v="4349" actId="20577"/>
          <ac:spMkLst>
            <pc:docMk/>
            <pc:sldMk cId="3837752627" sldId="282"/>
            <ac:spMk id="4" creationId="{42716AFA-BC4B-62EE-F820-6718654212A2}"/>
          </ac:spMkLst>
        </pc:spChg>
      </pc:sldChg>
      <pc:sldChg chg="modSp add mod">
        <pc:chgData name="Gabriela Borges" userId="105e7d24fe8a4a46" providerId="LiveId" clId="{C7776DA7-778E-41A4-A34E-4079BB030B28}" dt="2026-03-04T00:43:12.150" v="4442" actId="207"/>
        <pc:sldMkLst>
          <pc:docMk/>
          <pc:sldMk cId="3536521754" sldId="283"/>
        </pc:sldMkLst>
        <pc:spChg chg="mod">
          <ac:chgData name="Gabriela Borges" userId="105e7d24fe8a4a46" providerId="LiveId" clId="{C7776DA7-778E-41A4-A34E-4079BB030B28}" dt="2026-03-04T00:43:12.150" v="4442" actId="207"/>
          <ac:spMkLst>
            <pc:docMk/>
            <pc:sldMk cId="3536521754" sldId="283"/>
            <ac:spMk id="4" creationId="{131E29D4-FF3F-BDAA-AE81-FB2ABBDBCD31}"/>
          </ac:spMkLst>
        </pc:spChg>
      </pc:sldChg>
      <pc:sldChg chg="modSp add del mod">
        <pc:chgData name="Gabriela Borges" userId="105e7d24fe8a4a46" providerId="LiveId" clId="{C7776DA7-778E-41A4-A34E-4079BB030B28}" dt="2026-03-04T15:25:06.489" v="4446" actId="2696"/>
        <pc:sldMkLst>
          <pc:docMk/>
          <pc:sldMk cId="3516939159" sldId="284"/>
        </pc:sldMkLst>
        <pc:spChg chg="mod">
          <ac:chgData name="Gabriela Borges" userId="105e7d24fe8a4a46" providerId="LiveId" clId="{C7776DA7-778E-41A4-A34E-4079BB030B28}" dt="2026-03-04T15:24:12.650" v="4444" actId="6549"/>
          <ac:spMkLst>
            <pc:docMk/>
            <pc:sldMk cId="3516939159" sldId="284"/>
            <ac:spMk id="4" creationId="{2F1BBD65-3D5C-385E-9DF2-CB5858C8040C}"/>
          </ac:spMkLst>
        </pc:spChg>
      </pc:sldChg>
      <pc:sldChg chg="add">
        <pc:chgData name="Gabriela Borges" userId="105e7d24fe8a4a46" providerId="LiveId" clId="{C7776DA7-778E-41A4-A34E-4079BB030B28}" dt="2026-03-04T15:24:55.952" v="4445"/>
        <pc:sldMkLst>
          <pc:docMk/>
          <pc:sldMk cId="722583727" sldId="285"/>
        </pc:sldMkLst>
      </pc:sldChg>
      <pc:sldChg chg="add">
        <pc:chgData name="Gabriela Borges" userId="105e7d24fe8a4a46" providerId="LiveId" clId="{C7776DA7-778E-41A4-A34E-4079BB030B28}" dt="2026-03-04T15:24:55.952" v="4445"/>
        <pc:sldMkLst>
          <pc:docMk/>
          <pc:sldMk cId="844874414" sldId="286"/>
        </pc:sldMkLst>
      </pc:sldChg>
      <pc:sldChg chg="add">
        <pc:chgData name="Gabriela Borges" userId="105e7d24fe8a4a46" providerId="LiveId" clId="{C7776DA7-778E-41A4-A34E-4079BB030B28}" dt="2026-03-04T15:24:55.952" v="4445"/>
        <pc:sldMkLst>
          <pc:docMk/>
          <pc:sldMk cId="187383277" sldId="287"/>
        </pc:sldMkLst>
      </pc:sldChg>
      <pc:sldChg chg="add">
        <pc:chgData name="Gabriela Borges" userId="105e7d24fe8a4a46" providerId="LiveId" clId="{C7776DA7-778E-41A4-A34E-4079BB030B28}" dt="2026-03-04T15:24:55.952" v="4445"/>
        <pc:sldMkLst>
          <pc:docMk/>
          <pc:sldMk cId="2816699603" sldId="291"/>
        </pc:sldMkLst>
      </pc:sldChg>
      <pc:sldChg chg="add">
        <pc:chgData name="Gabriela Borges" userId="105e7d24fe8a4a46" providerId="LiveId" clId="{C7776DA7-778E-41A4-A34E-4079BB030B28}" dt="2026-03-04T15:24:55.952" v="4445"/>
        <pc:sldMkLst>
          <pc:docMk/>
          <pc:sldMk cId="486552286" sldId="292"/>
        </pc:sldMkLst>
      </pc:sldChg>
      <pc:sldChg chg="add">
        <pc:chgData name="Gabriela Borges" userId="105e7d24fe8a4a46" providerId="LiveId" clId="{C7776DA7-778E-41A4-A34E-4079BB030B28}" dt="2026-03-04T15:24:55.952" v="4445"/>
        <pc:sldMkLst>
          <pc:docMk/>
          <pc:sldMk cId="619124976" sldId="293"/>
        </pc:sldMkLst>
      </pc:sldChg>
      <pc:sldChg chg="addSp add mod">
        <pc:chgData name="Gabriela Borges" userId="105e7d24fe8a4a46" providerId="LiveId" clId="{C7776DA7-778E-41A4-A34E-4079BB030B28}" dt="2026-03-04T15:34:06.991" v="4448" actId="22"/>
        <pc:sldMkLst>
          <pc:docMk/>
          <pc:sldMk cId="3572435144" sldId="294"/>
        </pc:sldMkLst>
        <pc:picChg chg="add">
          <ac:chgData name="Gabriela Borges" userId="105e7d24fe8a4a46" providerId="LiveId" clId="{C7776DA7-778E-41A4-A34E-4079BB030B28}" dt="2026-03-04T15:34:06.991" v="4448" actId="22"/>
          <ac:picMkLst>
            <pc:docMk/>
            <pc:sldMk cId="3572435144" sldId="294"/>
            <ac:picMk id="5" creationId="{D96B8A1E-1EE3-4A92-F762-81A6986FF4D5}"/>
          </ac:picMkLst>
        </pc:picChg>
      </pc:sldChg>
      <pc:sldChg chg="delSp add del mod">
        <pc:chgData name="Gabriela Borges" userId="105e7d24fe8a4a46" providerId="LiveId" clId="{C7776DA7-778E-41A4-A34E-4079BB030B28}" dt="2026-03-04T15:35:11.038" v="4456" actId="2696"/>
        <pc:sldMkLst>
          <pc:docMk/>
          <pc:sldMk cId="2916797372" sldId="295"/>
        </pc:sldMkLst>
        <pc:picChg chg="del">
          <ac:chgData name="Gabriela Borges" userId="105e7d24fe8a4a46" providerId="LiveId" clId="{C7776DA7-778E-41A4-A34E-4079BB030B28}" dt="2026-03-04T15:34:33.566" v="4450" actId="478"/>
          <ac:picMkLst>
            <pc:docMk/>
            <pc:sldMk cId="2916797372" sldId="295"/>
            <ac:picMk id="5" creationId="{7422458E-3DD6-238D-3F79-073400E09645}"/>
          </ac:picMkLst>
        </pc:picChg>
      </pc:sldChg>
      <pc:sldChg chg="addSp delSp modSp add mod">
        <pc:chgData name="Gabriela Borges" userId="105e7d24fe8a4a46" providerId="LiveId" clId="{C7776DA7-778E-41A4-A34E-4079BB030B28}" dt="2026-03-04T15:34:48.025" v="4455" actId="22"/>
        <pc:sldMkLst>
          <pc:docMk/>
          <pc:sldMk cId="4074718245" sldId="296"/>
        </pc:sldMkLst>
        <pc:spChg chg="mod">
          <ac:chgData name="Gabriela Borges" userId="105e7d24fe8a4a46" providerId="LiveId" clId="{C7776DA7-778E-41A4-A34E-4079BB030B28}" dt="2026-03-04T15:34:46.899" v="4454" actId="6549"/>
          <ac:spMkLst>
            <pc:docMk/>
            <pc:sldMk cId="4074718245" sldId="296"/>
            <ac:spMk id="4" creationId="{0D9C6152-658C-DBF1-62DA-3AF75CEA65B7}"/>
          </ac:spMkLst>
        </pc:spChg>
        <pc:picChg chg="del mod">
          <ac:chgData name="Gabriela Borges" userId="105e7d24fe8a4a46" providerId="LiveId" clId="{C7776DA7-778E-41A4-A34E-4079BB030B28}" dt="2026-03-04T15:34:43.423" v="4453" actId="478"/>
          <ac:picMkLst>
            <pc:docMk/>
            <pc:sldMk cId="4074718245" sldId="296"/>
            <ac:picMk id="5" creationId="{846B380F-1055-FFBB-281A-2351D0FB4509}"/>
          </ac:picMkLst>
        </pc:picChg>
        <pc:picChg chg="add">
          <ac:chgData name="Gabriela Borges" userId="105e7d24fe8a4a46" providerId="LiveId" clId="{C7776DA7-778E-41A4-A34E-4079BB030B28}" dt="2026-03-04T15:34:48.025" v="4455" actId="22"/>
          <ac:picMkLst>
            <pc:docMk/>
            <pc:sldMk cId="4074718245" sldId="296"/>
            <ac:picMk id="6" creationId="{64B12512-30D7-1E49-F903-E33F115801B4}"/>
          </ac:picMkLst>
        </pc:picChg>
      </pc:sldChg>
      <pc:sldChg chg="addSp delSp modSp add mod">
        <pc:chgData name="Gabriela Borges" userId="105e7d24fe8a4a46" providerId="LiveId" clId="{C7776DA7-778E-41A4-A34E-4079BB030B28}" dt="2026-03-04T15:36:43.445" v="4461" actId="22"/>
        <pc:sldMkLst>
          <pc:docMk/>
          <pc:sldMk cId="1393394581" sldId="297"/>
        </pc:sldMkLst>
        <pc:picChg chg="add">
          <ac:chgData name="Gabriela Borges" userId="105e7d24fe8a4a46" providerId="LiveId" clId="{C7776DA7-778E-41A4-A34E-4079BB030B28}" dt="2026-03-04T15:36:43.445" v="4461" actId="22"/>
          <ac:picMkLst>
            <pc:docMk/>
            <pc:sldMk cId="1393394581" sldId="297"/>
            <ac:picMk id="5" creationId="{BCCAF49C-9F9D-6B45-BCC6-4694D04D4536}"/>
          </ac:picMkLst>
        </pc:picChg>
        <pc:picChg chg="del mod">
          <ac:chgData name="Gabriela Borges" userId="105e7d24fe8a4a46" providerId="LiveId" clId="{C7776DA7-778E-41A4-A34E-4079BB030B28}" dt="2026-03-04T15:36:40.077" v="4460" actId="478"/>
          <ac:picMkLst>
            <pc:docMk/>
            <pc:sldMk cId="1393394581" sldId="297"/>
            <ac:picMk id="6" creationId="{6E470862-CAC0-4C4C-7DD4-270B4DC72A99}"/>
          </ac:picMkLst>
        </pc:picChg>
      </pc:sldChg>
      <pc:sldChg chg="addSp delSp modSp add mod">
        <pc:chgData name="Gabriela Borges" userId="105e7d24fe8a4a46" providerId="LiveId" clId="{C7776DA7-778E-41A4-A34E-4079BB030B28}" dt="2026-03-04T15:37:31.848" v="4469" actId="14100"/>
        <pc:sldMkLst>
          <pc:docMk/>
          <pc:sldMk cId="2184981506" sldId="298"/>
        </pc:sldMkLst>
        <pc:picChg chg="del mod">
          <ac:chgData name="Gabriela Borges" userId="105e7d24fe8a4a46" providerId="LiveId" clId="{C7776DA7-778E-41A4-A34E-4079BB030B28}" dt="2026-03-04T15:36:58.020" v="4465" actId="478"/>
          <ac:picMkLst>
            <pc:docMk/>
            <pc:sldMk cId="2184981506" sldId="298"/>
            <ac:picMk id="5" creationId="{14659C87-1D19-A634-17BC-9C657C60A7AE}"/>
          </ac:picMkLst>
        </pc:picChg>
        <pc:picChg chg="add mod">
          <ac:chgData name="Gabriela Borges" userId="105e7d24fe8a4a46" providerId="LiveId" clId="{C7776DA7-778E-41A4-A34E-4079BB030B28}" dt="2026-03-04T15:37:31.848" v="4469" actId="14100"/>
          <ac:picMkLst>
            <pc:docMk/>
            <pc:sldMk cId="2184981506" sldId="298"/>
            <ac:picMk id="6" creationId="{EE3CDFA3-9DC5-D9D0-D5C3-6DFD894DC78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5EBD5E05-FBF5-7A06-92CA-36ACDEB4D053}"/>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0CCF51FE-7E15-5B87-C437-A4C08C44358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9816E83C-8138-DFB6-E014-282E8C6D1CC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26341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6D357CBB-AADC-A801-8EA1-23BD5F399800}"/>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83DD0615-D5C6-B2AB-FB28-4700C13F187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DADDCA9F-75E8-B739-3A50-F927B3376D1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678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8FEBF645-63D8-2E43-70C5-A037B1003A1C}"/>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A14A9E62-715E-E543-757B-68A778E269E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98C80275-B017-9D3D-A12D-E4CAA18EE10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73477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59933148-C785-466E-B133-ED67074E4AF2}"/>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F742986B-C7D3-B40C-8C60-6AA985570C5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01D2E891-7B8D-5B48-E7B0-F09C89D2D04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6550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7155A7AB-34A0-2BF6-91C1-9C9370624324}"/>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42699AAF-164C-E8A2-146C-F1012D69BDF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E10CE7D0-CEE5-71A4-CDF8-A168F028FAE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87204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E154B5FA-4ECE-A58E-B354-C603A0FDD187}"/>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446E1504-CB61-5924-4FF0-A16B335EC1B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4EA23054-AAE1-05A7-0583-4BA0C36B0CF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7933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CEFA8639-BAEA-90F1-FD4B-A684BA292249}"/>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62660958-F179-3965-D0BD-AEA3186234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872A9727-847E-6ECA-DF71-99D03DA15A5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8377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637DDAC1-1128-9F4A-6D74-668E04D44EB0}"/>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5F966437-2F2A-AF8D-A317-A22DE24660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65C8ADC9-C77A-BD07-90A3-1DA7E408A1A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893178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FEB6CD8A-10FA-CE34-0024-296FDC33D6A9}"/>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FC25F758-4C88-4CC7-FA37-F349D605430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98F5004F-83FE-A2C5-46DB-FAF6F173793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3824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662BCD3B-7B55-C1A4-410D-85E06A3B799F}"/>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5325D7D4-9D62-1294-3CD4-DA6CDBB4B51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C352A671-9259-01B8-EBD8-FC6848EA86E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06176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EDD50D84-DEE9-4EE8-3ED5-4322A6B93A74}"/>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53A91483-EC76-AB76-67C6-62B988F854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839B16C5-6F03-C83E-A27A-882944D2B12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50341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EA6526FC-6793-3926-CDAD-2B48A1C8B8B9}"/>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830E3B4F-9F30-48C3-FF1B-31A7BD8D04D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78AA2C7E-9422-6BCE-4F71-688523B7B1F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66030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C59AC5EB-B061-8604-72A7-C84FD0C638A5}"/>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7DFD7FCE-915B-131D-933B-B68503727A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D0F9A86E-64F7-8BEA-BAB5-E6AC364AE9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12064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790C8D96-49E2-EFE3-CBEC-60EFF73DC2EC}"/>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67CD3409-24D3-BA01-0B71-711CC36BE46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7F0B2D2E-9EE3-FEDF-C269-F08DD572CC0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810304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9F5705F3-B8FE-C6CE-5A52-0F3A8A1D3447}"/>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84480AB9-AA7D-BE7F-E551-1A0B8D36A6E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C7F03843-765D-BA83-9372-DD0788B6D96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117119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86F6BB7E-A8C8-56D4-00CE-65FAFF618D6C}"/>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28420707-1DDF-36FA-95E7-7BE8581D5E8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5DE1E3F0-11F6-9400-59B9-21AF878B61B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88256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122FEB53-9489-6408-BA8A-58C3306EE93C}"/>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3C0E5452-6997-DAFB-5D77-CA4FAF29AA2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3368C971-946B-DAB9-DB70-59D39D1ECAA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092403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C6FB693E-465B-9323-1D1D-CDD4EF7DAEC5}"/>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569284CA-3FC8-57AD-15B2-872ED46B7C1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899EF7FC-E2A7-9C95-4AAF-9FAC2279C1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007655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C9698FF9-F0C3-DD10-968F-CF2106A53ADD}"/>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567C71E6-CF4D-CFE0-CECB-8F032850F0F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22F3DB04-18FF-389F-4DBA-EEACBBAA273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70248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6FCF9FE7-FDED-8665-9395-EFCE8BBF15BA}"/>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52AC2C50-22A7-8FCE-D59A-CEE348445B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2E247147-8FE0-08FB-33A1-F202EAC0FC7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786565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865AF601-780A-4E8A-B104-8C355F8ACDBC}"/>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16D8DBC5-E1C9-D626-C54C-8AA4B807FC0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38BA212D-B994-13B2-C206-1702007A9D7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5327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256E14B9-A479-6C8C-C5DA-0ACD8743DD13}"/>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1CEC5BC1-84E6-5A03-6E01-174D1548775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3EF1F5BE-F5DC-0412-161D-9364F986DC7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2540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B65742A7-2C30-D460-EA0C-70DA0268C5EE}"/>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B5DF409B-C3D5-6FB2-B511-9FBBDBAE07F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F99EF510-D09F-E36E-3950-74A85181B92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10140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9F98CA4F-7A29-D8A6-B414-D709086ADED5}"/>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68F4FB41-E5D4-AE2B-2504-59FFBF4F446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C0EA215E-BFD0-52DA-9E53-D9D291B1015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7767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D9B19F26-4FBF-8DED-4F58-BA57FF7B0E7D}"/>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4BFBF7D5-916A-F986-484F-1E23CBC60EC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EA5B3208-6D43-9D1B-00C4-A2F69B147D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2869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508A68D4-D9F7-6B32-9723-4CB7EB066F28}"/>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FEE91B5A-1497-C90F-4238-F3BBD0D012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6DD45B9A-BEB0-1341-1AEC-0AB897086ED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6115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a:extLst>
            <a:ext uri="{FF2B5EF4-FFF2-40B4-BE49-F238E27FC236}">
              <a16:creationId xmlns:a16="http://schemas.microsoft.com/office/drawing/2014/main" id="{C6279148-13AD-D2A3-A748-27BBE4A0E6AB}"/>
            </a:ext>
          </a:extLst>
        </p:cNvPr>
        <p:cNvGrpSpPr/>
        <p:nvPr/>
      </p:nvGrpSpPr>
      <p:grpSpPr>
        <a:xfrm>
          <a:off x="0" y="0"/>
          <a:ext cx="0" cy="0"/>
          <a:chOff x="0" y="0"/>
          <a:chExt cx="0" cy="0"/>
        </a:xfrm>
      </p:grpSpPr>
      <p:sp>
        <p:nvSpPr>
          <p:cNvPr id="58" name="Google Shape;58;g1e81b607491_0_1:notes">
            <a:extLst>
              <a:ext uri="{FF2B5EF4-FFF2-40B4-BE49-F238E27FC236}">
                <a16:creationId xmlns:a16="http://schemas.microsoft.com/office/drawing/2014/main" id="{C80F62AD-63B3-E7F4-0A9E-2A65B0128D7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1e81b607491_0_1:notes">
            <a:extLst>
              <a:ext uri="{FF2B5EF4-FFF2-40B4-BE49-F238E27FC236}">
                <a16:creationId xmlns:a16="http://schemas.microsoft.com/office/drawing/2014/main" id="{44756D5D-4150-B075-CEBC-2E6F8723BC4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3050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pt-BR"/>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pt-BR"/>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www.gov.br/compras/pt-br/acesso-a-informacao/legislacao/instrucoes-normativas/instrucao-normativa-seges-mgi-no-8-de-23-de-marco-de-202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s://pesquisa.apps.tcu.gov.br/documento/jurisprudencia-selecionada/fracionamento%2520de%2520despesas/%2520/DTRELEVANCIA%2520desc%252C%2520COLEGIADO%2520asc%252C%2520ANOACORDAO%2520desc%252C%2520NUMACORDAO%2520desc/0/sinonimos%253Dtrue" TargetMode="External"/><Relationship Id="rId4" Type="http://schemas.openxmlformats.org/officeDocument/2006/relationships/hyperlink" Target="https://pesquisa.apps.tcu.gov.br/documento/jurisprudencia-selecionada/fracionamento%2520de%2520despesas/%2520/DTRELEVANCIA%2520desc%252C%2520COLEGIADO%2520asc%252C%2520ANOACORDAO%2520desc%252C%2520NUMACORDAO%2520desc/4/sinonimos%253Dtru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hyperlink" Target="https://pesquisa.apps.tcu.gov.br/#/documento/acordao-completo/*/NUMACORDAO%253A2622%2520ANOACORDAO%253A2015%2520COLEGIADO%253A%2522Plen%25C3%25A1rio%2522/DTRELEVANCIA%2520desc%252C%2520NUMACORDAOINT%2520desc/0/%2520" TargetMode="External"/><Relationship Id="rId4" Type="http://schemas.openxmlformats.org/officeDocument/2006/relationships/hyperlink" Target="https://pesquisa.apps.tcu.gov.br/#/documento/jurisprudencia-selecionada/*/NUMACORDAO%253A1046%2520ANOACORDAO%253A2009%2520COLEGIADO%253A%2522Segunda%2520C%25C3%25A2mara%2522/score%2520desc%252C%2520COLEGIADO%2520asc%252C%2520ANOACORDAO%2520desc%252C%2520NUMACORDAO%2520desc/0/sinonimos%253Dtru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hyperlink" Target="https://pesquisa.apps.tcu.gov.br/#/documento/acordao-completo/*/NUMACORDAO%253A2681%2520ANOACORDAO%253A2018%2520COLEGIADO%253A%2522Plen%25C3%25A1rio%2522/DTRELEVANCIA%2520desc%252C%2520NUMACORDAOINT%2520desc/0/%2520" TargetMode="External"/><Relationship Id="rId4" Type="http://schemas.openxmlformats.org/officeDocument/2006/relationships/hyperlink" Target="https://pesquisa.apps.tcu.gov.br/#/documento/acordao-completo/*/NUMACORDAO%253A1796%2520ANOACORDAO%253A2018%2520COLEGIADO%253A%2522Plen%25C3%25A1rio%2522/DTRELEVANCIA%2520desc%252C%2520NUMACORDAOINT%2520desc/0/%2520"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www.curitiba.pr.leg.br/informacao/noticias/entenda-como-e-elaborado-o-orcamento-publico-municipal" TargetMode="External"/><Relationship Id="rId4" Type="http://schemas.openxmlformats.org/officeDocument/2006/relationships/hyperlink" Target="https://leismunicipais.com.br/lei-organica-curitiba-p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55" name="Google Shape;55;p13"/>
          <p:cNvSpPr txBox="1"/>
          <p:nvPr/>
        </p:nvSpPr>
        <p:spPr>
          <a:xfrm>
            <a:off x="756356" y="778933"/>
            <a:ext cx="7337777" cy="198512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pt-BR" sz="3900" b="1" dirty="0">
                <a:solidFill>
                  <a:srgbClr val="FF6C00"/>
                </a:solidFill>
                <a:latin typeface="Montserrat"/>
                <a:ea typeface="Montserrat"/>
                <a:cs typeface="Montserrat"/>
                <a:sym typeface="Montserrat"/>
              </a:rPr>
              <a:t>PLANO DE CONTRATAÇÃO ANUAL 2026</a:t>
            </a:r>
          </a:p>
          <a:p>
            <a:pPr marL="0" lvl="0" indent="0" algn="l" rtl="0">
              <a:spcBef>
                <a:spcPts val="0"/>
              </a:spcBef>
              <a:spcAft>
                <a:spcPts val="0"/>
              </a:spcAft>
              <a:buNone/>
            </a:pPr>
            <a:endParaRPr sz="3900" b="1" dirty="0">
              <a:solidFill>
                <a:srgbClr val="FF6C00"/>
              </a:solidFill>
              <a:latin typeface="Montserrat"/>
              <a:ea typeface="Montserrat"/>
              <a:cs typeface="Montserrat"/>
              <a:sym typeface="Montserrat"/>
            </a:endParaRPr>
          </a:p>
        </p:txBody>
      </p:sp>
      <p:sp>
        <p:nvSpPr>
          <p:cNvPr id="56" name="Google Shape;56;p13"/>
          <p:cNvSpPr txBox="1"/>
          <p:nvPr/>
        </p:nvSpPr>
        <p:spPr>
          <a:xfrm>
            <a:off x="930117" y="2156496"/>
            <a:ext cx="5888371" cy="1046410"/>
          </a:xfrm>
          <a:prstGeom prst="rect">
            <a:avLst/>
          </a:prstGeom>
          <a:noFill/>
          <a:ln>
            <a:noFill/>
          </a:ln>
        </p:spPr>
        <p:txBody>
          <a:bodyPr spcFirstLastPara="1" wrap="square" lIns="91425" tIns="91425" rIns="91425" bIns="91425" anchor="t" anchorCtr="0">
            <a:spAutoFit/>
          </a:bodyPr>
          <a:lstStyle/>
          <a:p>
            <a:pPr lvl="0"/>
            <a:r>
              <a:rPr lang="pt-BR" sz="2800" dirty="0">
                <a:solidFill>
                  <a:schemeClr val="bg1"/>
                </a:solidFill>
                <a:latin typeface="Montserrat" panose="00000500000000000000" pitchFamily="2" charset="0"/>
              </a:rPr>
              <a:t>Elaboração – Consolidação e análise de viabilidade</a:t>
            </a:r>
            <a:endParaRPr sz="2800" dirty="0">
              <a:solidFill>
                <a:schemeClr val="bg1"/>
              </a:solidFill>
              <a:latin typeface="Montserrat" panose="00000500000000000000" pitchFamily="2" charset="0"/>
              <a:ea typeface="Montserrat"/>
              <a:cs typeface="Montserrat"/>
              <a:sym typeface="Montserra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53E3EE0E-664A-04FF-28A4-E34425A2F02D}"/>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1A305532-3535-B897-5395-21C723C4FED1}"/>
              </a:ext>
            </a:extLst>
          </p:cNvPr>
          <p:cNvPicPr preferRelativeResize="0"/>
          <p:nvPr/>
        </p:nvPicPr>
        <p:blipFill>
          <a:blip r:embed="rId3">
            <a:alphaModFix/>
          </a:blip>
          <a:stretch>
            <a:fillRect/>
          </a:stretch>
        </p:blipFill>
        <p:spPr>
          <a:xfrm>
            <a:off x="10" y="0"/>
            <a:ext cx="9143990" cy="5296554"/>
          </a:xfrm>
          <a:prstGeom prst="rect">
            <a:avLst/>
          </a:prstGeom>
          <a:noFill/>
          <a:ln>
            <a:noFill/>
          </a:ln>
        </p:spPr>
      </p:pic>
      <p:sp>
        <p:nvSpPr>
          <p:cNvPr id="3" name="CaixaDeTexto 2">
            <a:extLst>
              <a:ext uri="{FF2B5EF4-FFF2-40B4-BE49-F238E27FC236}">
                <a16:creationId xmlns:a16="http://schemas.microsoft.com/office/drawing/2014/main" id="{C78DC6E4-BE4F-3E81-580D-FFB9925CDFE6}"/>
              </a:ext>
            </a:extLst>
          </p:cNvPr>
          <p:cNvSpPr txBox="1"/>
          <p:nvPr/>
        </p:nvSpPr>
        <p:spPr>
          <a:xfrm>
            <a:off x="793566" y="0"/>
            <a:ext cx="8350424" cy="306109"/>
          </a:xfrm>
          <a:prstGeom prst="rect">
            <a:avLst/>
          </a:prstGeom>
          <a:noFill/>
        </p:spPr>
        <p:txBody>
          <a:bodyPr wrap="square">
            <a:spAutoFit/>
          </a:bodyPr>
          <a:lstStyle/>
          <a:p>
            <a:pPr algn="ctr">
              <a:lnSpc>
                <a:spcPct val="107000"/>
              </a:lnSpc>
              <a:spcAft>
                <a:spcPts val="800"/>
              </a:spcAft>
              <a:buNone/>
            </a:pPr>
            <a:endParaRPr lang="pt-BR" kern="100" dirty="0">
              <a:ea typeface="Verdana" panose="020B0604030504040204" pitchFamily="34" charset="0"/>
              <a:cs typeface="Times New Roman" panose="02020603050405020304" pitchFamily="18" charset="0"/>
            </a:endParaRPr>
          </a:p>
        </p:txBody>
      </p:sp>
      <p:sp>
        <p:nvSpPr>
          <p:cNvPr id="4" name="CaixaDeTexto 3">
            <a:extLst>
              <a:ext uri="{FF2B5EF4-FFF2-40B4-BE49-F238E27FC236}">
                <a16:creationId xmlns:a16="http://schemas.microsoft.com/office/drawing/2014/main" id="{AA20B9C1-122B-214E-8C7D-596C97AD0FC3}"/>
              </a:ext>
            </a:extLst>
          </p:cNvPr>
          <p:cNvSpPr txBox="1"/>
          <p:nvPr/>
        </p:nvSpPr>
        <p:spPr>
          <a:xfrm>
            <a:off x="316088" y="440267"/>
            <a:ext cx="8477955" cy="3457741"/>
          </a:xfrm>
          <a:prstGeom prst="rect">
            <a:avLst/>
          </a:prstGeom>
          <a:noFill/>
        </p:spPr>
        <p:txBody>
          <a:bodyPr wrap="square">
            <a:spAutoFit/>
          </a:bodyPr>
          <a:lstStyle/>
          <a:p>
            <a:pPr algn="ctr">
              <a:lnSpc>
                <a:spcPct val="120000"/>
              </a:lnSpc>
              <a:spcAft>
                <a:spcPts val="800"/>
              </a:spcAft>
              <a:buNone/>
            </a:pPr>
            <a:r>
              <a:rPr lang="pt-BR" sz="1400" b="1" kern="100" dirty="0">
                <a:solidFill>
                  <a:srgbClr val="002060"/>
                </a:solidFill>
                <a:effectLst/>
                <a:latin typeface="+mj-lt"/>
                <a:ea typeface="Calibri" panose="020F0502020204030204" pitchFamily="34" charset="0"/>
                <a:cs typeface="Times New Roman" panose="02020603050405020304" pitchFamily="18" charset="0"/>
              </a:rPr>
              <a:t>Identificação de possíveis fracionamentos</a:t>
            </a:r>
          </a:p>
          <a:p>
            <a:pPr algn="ctr">
              <a:lnSpc>
                <a:spcPct val="120000"/>
              </a:lnSpc>
              <a:spcAft>
                <a:spcPts val="800"/>
              </a:spcAft>
              <a:buNone/>
            </a:pPr>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20000"/>
              </a:lnSpc>
              <a:spcAft>
                <a:spcPts val="800"/>
              </a:spcAft>
              <a:buNone/>
            </a:pPr>
            <a:r>
              <a:rPr lang="pt-BR" sz="1400" kern="100" dirty="0">
                <a:effectLst/>
                <a:latin typeface="+mj-lt"/>
                <a:ea typeface="Calibri" panose="020F0502020204030204" pitchFamily="34" charset="0"/>
                <a:cs typeface="Times New Roman" panose="02020603050405020304" pitchFamily="18" charset="0"/>
              </a:rPr>
              <a:t>Por meio do PCA </a:t>
            </a:r>
            <a:r>
              <a:rPr lang="pt-BR" kern="100" dirty="0">
                <a:latin typeface="+mj-lt"/>
                <a:ea typeface="Calibri" panose="020F0502020204030204" pitchFamily="34" charset="0"/>
                <a:cs typeface="Times New Roman" panose="02020603050405020304" pitchFamily="18" charset="0"/>
              </a:rPr>
              <a:t>é possível identificar </a:t>
            </a:r>
            <a:r>
              <a:rPr lang="pt-BR" sz="1400" kern="100" dirty="0">
                <a:effectLst/>
                <a:latin typeface="+mj-lt"/>
                <a:ea typeface="Calibri" panose="020F0502020204030204" pitchFamily="34" charset="0"/>
                <a:cs typeface="Times New Roman" panose="02020603050405020304" pitchFamily="18" charset="0"/>
              </a:rPr>
              <a:t>o somatório anual de despesas com itens de mesma natureza de modo que este seja considerado para definir a modalidade de contratação. </a:t>
            </a:r>
          </a:p>
          <a:p>
            <a:pPr algn="just">
              <a:lnSpc>
                <a:spcPct val="120000"/>
              </a:lnSpc>
            </a:pPr>
            <a:r>
              <a:rPr lang="pt-BR" dirty="0">
                <a:latin typeface="+mj-lt"/>
              </a:rPr>
              <a:t>Para evitar fracionamento, a Administração deve analisar:</a:t>
            </a:r>
          </a:p>
          <a:p>
            <a:pPr marL="285750" indent="-285750" algn="just">
              <a:lnSpc>
                <a:spcPct val="120000"/>
              </a:lnSpc>
              <a:buFont typeface="Arial" panose="020B0604020202020204" pitchFamily="34" charset="0"/>
              <a:buChar char="•"/>
            </a:pPr>
            <a:r>
              <a:rPr lang="pt-BR" dirty="0">
                <a:latin typeface="+mj-lt"/>
              </a:rPr>
              <a:t>objetos semelhantes</a:t>
            </a:r>
          </a:p>
          <a:p>
            <a:pPr marL="285750" indent="-285750" algn="just">
              <a:lnSpc>
                <a:spcPct val="120000"/>
              </a:lnSpc>
              <a:buFont typeface="Arial" panose="020B0604020202020204" pitchFamily="34" charset="0"/>
              <a:buChar char="•"/>
            </a:pPr>
            <a:r>
              <a:rPr lang="pt-BR" dirty="0">
                <a:latin typeface="+mj-lt"/>
              </a:rPr>
              <a:t>períodos coincidentes</a:t>
            </a:r>
          </a:p>
          <a:p>
            <a:pPr marL="285750" indent="-285750" algn="just">
              <a:lnSpc>
                <a:spcPct val="120000"/>
              </a:lnSpc>
              <a:buFont typeface="Arial" panose="020B0604020202020204" pitchFamily="34" charset="0"/>
              <a:buChar char="•"/>
            </a:pPr>
            <a:r>
              <a:rPr lang="pt-BR" dirty="0">
                <a:latin typeface="+mj-lt"/>
              </a:rPr>
              <a:t>valores somados ao longo do exercício</a:t>
            </a:r>
          </a:p>
          <a:p>
            <a:pPr algn="just">
              <a:lnSpc>
                <a:spcPct val="120000"/>
              </a:lnSpc>
            </a:pPr>
            <a:endParaRPr lang="pt-BR" dirty="0">
              <a:latin typeface="+mj-lt"/>
            </a:endParaRPr>
          </a:p>
          <a:p>
            <a:pPr algn="just">
              <a:lnSpc>
                <a:spcPct val="120000"/>
              </a:lnSpc>
            </a:pPr>
            <a:r>
              <a:rPr lang="pt-BR" dirty="0">
                <a:latin typeface="+mj-lt"/>
              </a:rPr>
              <a:t>O PCA permite enxergar o todo, algo impossível no pedido individual, e por isso é essencial para evitar fracionamento indevido.</a:t>
            </a:r>
          </a:p>
          <a:p>
            <a:pPr algn="just">
              <a:lnSpc>
                <a:spcPct val="107000"/>
              </a:lnSpc>
              <a:spcAft>
                <a:spcPts val="800"/>
              </a:spcAft>
              <a:buNone/>
            </a:pPr>
            <a:endParaRPr lang="pt-BR" sz="1400" kern="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353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E485D816-3104-D2ED-7EB8-D3D953CF2444}"/>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0A534E5E-265E-E923-A7BB-CD6312EAB877}"/>
              </a:ext>
            </a:extLst>
          </p:cNvPr>
          <p:cNvPicPr preferRelativeResize="0"/>
          <p:nvPr/>
        </p:nvPicPr>
        <p:blipFill>
          <a:blip r:embed="rId3">
            <a:alphaModFix/>
          </a:blip>
          <a:stretch>
            <a:fillRect/>
          </a:stretch>
        </p:blipFill>
        <p:spPr>
          <a:xfrm>
            <a:off x="10" y="0"/>
            <a:ext cx="9143990" cy="5296554"/>
          </a:xfrm>
          <a:prstGeom prst="rect">
            <a:avLst/>
          </a:prstGeom>
          <a:noFill/>
          <a:ln>
            <a:noFill/>
          </a:ln>
        </p:spPr>
      </p:pic>
      <p:sp>
        <p:nvSpPr>
          <p:cNvPr id="3" name="CaixaDeTexto 2">
            <a:extLst>
              <a:ext uri="{FF2B5EF4-FFF2-40B4-BE49-F238E27FC236}">
                <a16:creationId xmlns:a16="http://schemas.microsoft.com/office/drawing/2014/main" id="{F10FEC8C-B257-57EC-8C4D-94CB94B4407D}"/>
              </a:ext>
            </a:extLst>
          </p:cNvPr>
          <p:cNvSpPr txBox="1"/>
          <p:nvPr/>
        </p:nvSpPr>
        <p:spPr>
          <a:xfrm>
            <a:off x="793566" y="0"/>
            <a:ext cx="8350424" cy="306109"/>
          </a:xfrm>
          <a:prstGeom prst="rect">
            <a:avLst/>
          </a:prstGeom>
          <a:noFill/>
        </p:spPr>
        <p:txBody>
          <a:bodyPr wrap="square">
            <a:spAutoFit/>
          </a:bodyPr>
          <a:lstStyle/>
          <a:p>
            <a:pPr algn="ctr">
              <a:lnSpc>
                <a:spcPct val="107000"/>
              </a:lnSpc>
              <a:spcAft>
                <a:spcPts val="800"/>
              </a:spcAft>
              <a:buNone/>
            </a:pPr>
            <a:endParaRPr lang="pt-BR" kern="100" dirty="0">
              <a:ea typeface="Verdana" panose="020B0604030504040204" pitchFamily="34" charset="0"/>
              <a:cs typeface="Times New Roman" panose="02020603050405020304" pitchFamily="18" charset="0"/>
            </a:endParaRPr>
          </a:p>
        </p:txBody>
      </p:sp>
      <p:sp>
        <p:nvSpPr>
          <p:cNvPr id="4" name="CaixaDeTexto 3">
            <a:extLst>
              <a:ext uri="{FF2B5EF4-FFF2-40B4-BE49-F238E27FC236}">
                <a16:creationId xmlns:a16="http://schemas.microsoft.com/office/drawing/2014/main" id="{A7CC9F40-60D0-9CFF-1925-C6D14F67D8EC}"/>
              </a:ext>
            </a:extLst>
          </p:cNvPr>
          <p:cNvSpPr txBox="1"/>
          <p:nvPr/>
        </p:nvSpPr>
        <p:spPr>
          <a:xfrm>
            <a:off x="333022" y="177653"/>
            <a:ext cx="8477955" cy="4323299"/>
          </a:xfrm>
          <a:prstGeom prst="rect">
            <a:avLst/>
          </a:prstGeom>
          <a:noFill/>
        </p:spPr>
        <p:txBody>
          <a:bodyPr wrap="square">
            <a:spAutoFit/>
          </a:bodyPr>
          <a:lstStyle/>
          <a:p>
            <a:pPr algn="ctr">
              <a:lnSpc>
                <a:spcPct val="107000"/>
              </a:lnSpc>
              <a:spcAft>
                <a:spcPts val="800"/>
              </a:spcAft>
              <a:buNone/>
            </a:pPr>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800"/>
              </a:spcAft>
              <a:buNone/>
            </a:pPr>
            <a:r>
              <a:rPr lang="pt-BR" b="1" kern="100" dirty="0">
                <a:solidFill>
                  <a:srgbClr val="002060"/>
                </a:solidFill>
                <a:effectLst/>
                <a:latin typeface="+mj-lt"/>
                <a:ea typeface="Calibri" panose="020F0502020204030204" pitchFamily="34" charset="0"/>
                <a:cs typeface="Times New Roman" panose="02020603050405020304" pitchFamily="18" charset="0"/>
              </a:rPr>
              <a:t>Identificação de possíveis fracionamentos</a:t>
            </a:r>
            <a:endParaRPr lang="pt-BR" b="1" kern="100" dirty="0">
              <a:solidFill>
                <a:srgbClr val="002060"/>
              </a:solidFill>
              <a:latin typeface="+mj-lt"/>
              <a:ea typeface="Calibri" panose="020F0502020204030204" pitchFamily="34" charset="0"/>
              <a:cs typeface="Times New Roman" panose="02020603050405020304" pitchFamily="18" charset="0"/>
            </a:endParaRPr>
          </a:p>
          <a:p>
            <a:pPr>
              <a:lnSpc>
                <a:spcPct val="107000"/>
              </a:lnSpc>
              <a:spcAft>
                <a:spcPts val="800"/>
              </a:spcAft>
              <a:buNone/>
            </a:pPr>
            <a:r>
              <a:rPr lang="pt-BR" b="1" kern="100" dirty="0">
                <a:solidFill>
                  <a:srgbClr val="002060"/>
                </a:solidFill>
                <a:latin typeface="+mj-lt"/>
                <a:ea typeface="Calibri" panose="020F0502020204030204" pitchFamily="34" charset="0"/>
                <a:cs typeface="Times New Roman" panose="02020603050405020304" pitchFamily="18" charset="0"/>
              </a:rPr>
              <a:t>Diretrizes da IN 67 sobre itens de mesma natureza</a:t>
            </a:r>
            <a:endParaRPr lang="pt-BR" b="1" kern="100" dirty="0">
              <a:solidFill>
                <a:srgbClr val="002060"/>
              </a:solidFill>
              <a:effectLst/>
              <a:latin typeface="+mj-lt"/>
              <a:ea typeface="Calibri" panose="020F0502020204030204" pitchFamily="34" charset="0"/>
              <a:cs typeface="Times New Roman" panose="02020603050405020304" pitchFamily="18" charset="0"/>
            </a:endParaRPr>
          </a:p>
          <a:p>
            <a:pPr fontAlgn="base"/>
            <a:r>
              <a:rPr lang="pt-BR" dirty="0">
                <a:latin typeface="+mj-lt"/>
              </a:rPr>
              <a:t>Art. 4º Os órgãos e entidades adotarão a dispensa de licitação, na forma eletrônica, nas seguintes hipóteses:</a:t>
            </a:r>
          </a:p>
          <a:p>
            <a:pPr fontAlgn="base"/>
            <a:r>
              <a:rPr lang="pt-BR" dirty="0">
                <a:latin typeface="+mj-lt"/>
              </a:rPr>
              <a:t>I - contratação de obras e serviços de engenharia ou de serviços de manutenção de veículos automotores, no limite do disposto no inciso I do </a:t>
            </a:r>
            <a:r>
              <a:rPr lang="pt-BR" b="1" dirty="0">
                <a:latin typeface="+mj-lt"/>
              </a:rPr>
              <a:t>caput</a:t>
            </a:r>
            <a:r>
              <a:rPr lang="pt-BR" dirty="0">
                <a:latin typeface="+mj-lt"/>
              </a:rPr>
              <a:t> do art. 75 da Lei nº 14.133, de 2021;</a:t>
            </a:r>
          </a:p>
          <a:p>
            <a:pPr fontAlgn="base"/>
            <a:r>
              <a:rPr lang="pt-BR" dirty="0">
                <a:latin typeface="+mj-lt"/>
              </a:rPr>
              <a:t>II - contratação de bens e serviços, no limite do disposto no inciso II do </a:t>
            </a:r>
            <a:r>
              <a:rPr lang="pt-BR" b="1" dirty="0">
                <a:latin typeface="+mj-lt"/>
              </a:rPr>
              <a:t>caput</a:t>
            </a:r>
            <a:r>
              <a:rPr lang="pt-BR" dirty="0">
                <a:latin typeface="+mj-lt"/>
              </a:rPr>
              <a:t> do art. 75 da Lei nº 14.133, de 2021;</a:t>
            </a:r>
          </a:p>
          <a:p>
            <a:pPr fontAlgn="base"/>
            <a:r>
              <a:rPr lang="pt-BR" dirty="0">
                <a:latin typeface="+mj-lt"/>
              </a:rPr>
              <a:t>III - contratação de obras, bens e serviços, incluídos os serviços de engenharia, nos termos do disposto no inciso III e seguintes do</a:t>
            </a:r>
            <a:r>
              <a:rPr lang="pt-BR" b="1" dirty="0">
                <a:latin typeface="+mj-lt"/>
              </a:rPr>
              <a:t> caput</a:t>
            </a:r>
            <a:r>
              <a:rPr lang="pt-BR" dirty="0">
                <a:latin typeface="+mj-lt"/>
              </a:rPr>
              <a:t> do art. 75 da Lei nº 14.133, de 2021, quando cabível; e</a:t>
            </a:r>
          </a:p>
          <a:p>
            <a:pPr fontAlgn="base"/>
            <a:r>
              <a:rPr lang="pt-BR" dirty="0">
                <a:latin typeface="+mj-lt"/>
              </a:rPr>
              <a:t>IV -  registro de preços para a contratação de bens e serviços por mais de um órgão ou entidade, nos termos do § 6º do art. 82 da Lei nº 14.133, de 2021.</a:t>
            </a:r>
          </a:p>
          <a:p>
            <a:pPr fontAlgn="base"/>
            <a:r>
              <a:rPr lang="pt-BR" u="sng" dirty="0">
                <a:solidFill>
                  <a:srgbClr val="0070C0"/>
                </a:solidFill>
                <a:latin typeface="+mj-lt"/>
              </a:rPr>
              <a:t>§ 1º Para fins de aferição dos valores que atendam aos limites referidos nos incisos I e II do </a:t>
            </a:r>
            <a:r>
              <a:rPr lang="pt-BR" b="1" u="sng" dirty="0">
                <a:solidFill>
                  <a:srgbClr val="0070C0"/>
                </a:solidFill>
                <a:latin typeface="+mj-lt"/>
              </a:rPr>
              <a:t>caput</a:t>
            </a:r>
            <a:r>
              <a:rPr lang="pt-BR" u="sng" dirty="0">
                <a:solidFill>
                  <a:srgbClr val="0070C0"/>
                </a:solidFill>
                <a:latin typeface="+mj-lt"/>
              </a:rPr>
              <a:t>, deverão ser observados:</a:t>
            </a:r>
          </a:p>
          <a:p>
            <a:pPr fontAlgn="base"/>
            <a:r>
              <a:rPr lang="pt-BR" u="sng" dirty="0">
                <a:solidFill>
                  <a:srgbClr val="0070C0"/>
                </a:solidFill>
                <a:latin typeface="+mj-lt"/>
              </a:rPr>
              <a:t>I - o somatório despendido no exercício financeiro pela respectiva unidade gestora; e</a:t>
            </a:r>
          </a:p>
          <a:p>
            <a:pPr fontAlgn="base"/>
            <a:r>
              <a:rPr lang="pt-BR" u="sng" dirty="0">
                <a:solidFill>
                  <a:srgbClr val="0070C0"/>
                </a:solidFill>
                <a:latin typeface="+mj-lt"/>
              </a:rPr>
              <a:t>II - o somatório da despesa realizada com objetos de mesma natureza, entendidos como tais aqueles relativos a contratações no mesmo ramo de atividade.</a:t>
            </a:r>
            <a:endParaRPr lang="pt-BR" b="1" kern="100" dirty="0">
              <a:solidFill>
                <a:srgbClr val="0070C0"/>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083533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CFAAACD1-F7EE-1B6C-0A18-3D9E74E06098}"/>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0A2496B9-EC95-71F7-0BF9-CF1A36056ED4}"/>
              </a:ext>
            </a:extLst>
          </p:cNvPr>
          <p:cNvPicPr preferRelativeResize="0"/>
          <p:nvPr/>
        </p:nvPicPr>
        <p:blipFill>
          <a:blip r:embed="rId3">
            <a:alphaModFix/>
          </a:blip>
          <a:stretch>
            <a:fillRect/>
          </a:stretch>
        </p:blipFill>
        <p:spPr>
          <a:xfrm>
            <a:off x="10" y="0"/>
            <a:ext cx="9143990" cy="5296554"/>
          </a:xfrm>
          <a:prstGeom prst="rect">
            <a:avLst/>
          </a:prstGeom>
          <a:noFill/>
          <a:ln>
            <a:noFill/>
          </a:ln>
        </p:spPr>
      </p:pic>
      <p:sp>
        <p:nvSpPr>
          <p:cNvPr id="3" name="CaixaDeTexto 2">
            <a:extLst>
              <a:ext uri="{FF2B5EF4-FFF2-40B4-BE49-F238E27FC236}">
                <a16:creationId xmlns:a16="http://schemas.microsoft.com/office/drawing/2014/main" id="{C0D44E78-0246-C7FE-D64A-2ADA5E0E9CD0}"/>
              </a:ext>
            </a:extLst>
          </p:cNvPr>
          <p:cNvSpPr txBox="1"/>
          <p:nvPr/>
        </p:nvSpPr>
        <p:spPr>
          <a:xfrm>
            <a:off x="793566" y="0"/>
            <a:ext cx="8350424" cy="306109"/>
          </a:xfrm>
          <a:prstGeom prst="rect">
            <a:avLst/>
          </a:prstGeom>
          <a:noFill/>
        </p:spPr>
        <p:txBody>
          <a:bodyPr wrap="square">
            <a:spAutoFit/>
          </a:bodyPr>
          <a:lstStyle/>
          <a:p>
            <a:pPr algn="ctr">
              <a:lnSpc>
                <a:spcPct val="107000"/>
              </a:lnSpc>
              <a:spcAft>
                <a:spcPts val="800"/>
              </a:spcAft>
              <a:buNone/>
            </a:pPr>
            <a:endParaRPr lang="pt-BR" kern="100" dirty="0">
              <a:ea typeface="Verdana" panose="020B0604030504040204" pitchFamily="34" charset="0"/>
              <a:cs typeface="Times New Roman" panose="02020603050405020304" pitchFamily="18" charset="0"/>
            </a:endParaRPr>
          </a:p>
        </p:txBody>
      </p:sp>
      <p:sp>
        <p:nvSpPr>
          <p:cNvPr id="4" name="CaixaDeTexto 3">
            <a:extLst>
              <a:ext uri="{FF2B5EF4-FFF2-40B4-BE49-F238E27FC236}">
                <a16:creationId xmlns:a16="http://schemas.microsoft.com/office/drawing/2014/main" id="{3CF8313B-BD63-9EA0-B3B6-7711B01C58ED}"/>
              </a:ext>
            </a:extLst>
          </p:cNvPr>
          <p:cNvSpPr txBox="1"/>
          <p:nvPr/>
        </p:nvSpPr>
        <p:spPr>
          <a:xfrm>
            <a:off x="333022" y="177653"/>
            <a:ext cx="8477955" cy="2813527"/>
          </a:xfrm>
          <a:prstGeom prst="rect">
            <a:avLst/>
          </a:prstGeom>
          <a:noFill/>
        </p:spPr>
        <p:txBody>
          <a:bodyPr wrap="square">
            <a:spAutoFit/>
          </a:bodyPr>
          <a:lstStyle/>
          <a:p>
            <a:pPr algn="ctr">
              <a:lnSpc>
                <a:spcPct val="107000"/>
              </a:lnSpc>
              <a:spcAft>
                <a:spcPts val="800"/>
              </a:spcAft>
              <a:buNone/>
            </a:pPr>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800"/>
              </a:spcAft>
              <a:buNone/>
            </a:pPr>
            <a:r>
              <a:rPr lang="pt-BR" b="1" kern="100" dirty="0">
                <a:solidFill>
                  <a:srgbClr val="002060"/>
                </a:solidFill>
                <a:effectLst/>
                <a:latin typeface="+mj-lt"/>
                <a:ea typeface="Calibri" panose="020F0502020204030204" pitchFamily="34" charset="0"/>
                <a:cs typeface="Times New Roman" panose="02020603050405020304" pitchFamily="18" charset="0"/>
              </a:rPr>
              <a:t>Identificação de possíveis fracionamentos</a:t>
            </a:r>
            <a:endParaRPr lang="pt-BR" b="1" kern="100" dirty="0">
              <a:solidFill>
                <a:srgbClr val="002060"/>
              </a:solidFill>
              <a:latin typeface="+mj-lt"/>
              <a:ea typeface="Calibri" panose="020F0502020204030204" pitchFamily="34" charset="0"/>
              <a:cs typeface="Times New Roman" panose="02020603050405020304" pitchFamily="18" charset="0"/>
            </a:endParaRPr>
          </a:p>
          <a:p>
            <a:pPr>
              <a:lnSpc>
                <a:spcPct val="107000"/>
              </a:lnSpc>
              <a:spcAft>
                <a:spcPts val="800"/>
              </a:spcAft>
              <a:buNone/>
            </a:pPr>
            <a:r>
              <a:rPr lang="pt-BR" b="1" kern="100" dirty="0">
                <a:solidFill>
                  <a:srgbClr val="002060"/>
                </a:solidFill>
                <a:latin typeface="+mj-lt"/>
                <a:ea typeface="Calibri" panose="020F0502020204030204" pitchFamily="34" charset="0"/>
                <a:cs typeface="Times New Roman" panose="02020603050405020304" pitchFamily="18" charset="0"/>
              </a:rPr>
              <a:t>Diretrizes da IN 67 sobre itens de mesma natureza:</a:t>
            </a:r>
            <a:endParaRPr lang="pt-BR" b="1" kern="100" dirty="0">
              <a:solidFill>
                <a:srgbClr val="002060"/>
              </a:solidFill>
              <a:effectLst/>
              <a:latin typeface="+mj-lt"/>
              <a:ea typeface="Calibri" panose="020F0502020204030204" pitchFamily="34" charset="0"/>
              <a:cs typeface="Times New Roman" panose="02020603050405020304" pitchFamily="18" charset="0"/>
            </a:endParaRPr>
          </a:p>
          <a:p>
            <a:pPr fontAlgn="base"/>
            <a:r>
              <a:rPr lang="pt-BR" dirty="0">
                <a:latin typeface="+mj-lt"/>
              </a:rPr>
              <a:t>§ 2º Considera-se ramo de atividade a linha de fornecimento registrada pelo fornecedor quando do seu cadastramento no Sistema de Cadastramento Unificado de Fornecedores (</a:t>
            </a:r>
            <a:r>
              <a:rPr lang="pt-BR" dirty="0" err="1">
                <a:latin typeface="+mj-lt"/>
              </a:rPr>
              <a:t>Sicaf</a:t>
            </a:r>
            <a:r>
              <a:rPr lang="pt-BR" dirty="0">
                <a:latin typeface="+mj-lt"/>
              </a:rPr>
              <a:t>), vinculada: (Redação dada pela </a:t>
            </a:r>
            <a:r>
              <a:rPr lang="pt-BR" dirty="0">
                <a:latin typeface="+mj-lt"/>
                <a:hlinkClick r:id="rId4"/>
              </a:rPr>
              <a:t>IN Seges/MGI n.º 8 de 2023</a:t>
            </a:r>
            <a:r>
              <a:rPr lang="pt-BR" dirty="0">
                <a:latin typeface="+mj-lt"/>
              </a:rPr>
              <a:t>).</a:t>
            </a:r>
          </a:p>
          <a:p>
            <a:pPr fontAlgn="base"/>
            <a:r>
              <a:rPr lang="pt-BR" dirty="0">
                <a:latin typeface="+mj-lt"/>
              </a:rPr>
              <a:t>I - à classe de materiais, utilizando o Padrão Descritivo de Materiais (PDM) do Sistema de Catalogação de Material do Governo federal; ou</a:t>
            </a:r>
          </a:p>
          <a:p>
            <a:pPr fontAlgn="base"/>
            <a:r>
              <a:rPr lang="pt-BR" dirty="0">
                <a:latin typeface="+mj-lt"/>
              </a:rPr>
              <a:t>II - à descrição dos serviços ou das obras, constante do Sistema de Catalogação de Serviços ou de Obras do Governo federal." (NR) </a:t>
            </a:r>
          </a:p>
          <a:p>
            <a:pPr algn="ctr">
              <a:lnSpc>
                <a:spcPct val="107000"/>
              </a:lnSpc>
              <a:spcAft>
                <a:spcPts val="800"/>
              </a:spcAft>
              <a:buNone/>
            </a:pPr>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60489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566E9EAC-7609-4E0B-9859-4A5343615618}"/>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3DC9C204-ADF2-E7A1-19DB-E1E7948C6160}"/>
              </a:ext>
            </a:extLst>
          </p:cNvPr>
          <p:cNvPicPr preferRelativeResize="0"/>
          <p:nvPr/>
        </p:nvPicPr>
        <p:blipFill>
          <a:blip r:embed="rId3">
            <a:alphaModFix/>
          </a:blip>
          <a:stretch>
            <a:fillRect/>
          </a:stretch>
        </p:blipFill>
        <p:spPr>
          <a:xfrm>
            <a:off x="10" y="0"/>
            <a:ext cx="9143990" cy="5296554"/>
          </a:xfrm>
          <a:prstGeom prst="rect">
            <a:avLst/>
          </a:prstGeom>
          <a:noFill/>
          <a:ln>
            <a:noFill/>
          </a:ln>
        </p:spPr>
      </p:pic>
      <p:sp>
        <p:nvSpPr>
          <p:cNvPr id="3" name="CaixaDeTexto 2">
            <a:extLst>
              <a:ext uri="{FF2B5EF4-FFF2-40B4-BE49-F238E27FC236}">
                <a16:creationId xmlns:a16="http://schemas.microsoft.com/office/drawing/2014/main" id="{B67ED0D0-95F7-EDED-1DAA-E26C287CDAC6}"/>
              </a:ext>
            </a:extLst>
          </p:cNvPr>
          <p:cNvSpPr txBox="1"/>
          <p:nvPr/>
        </p:nvSpPr>
        <p:spPr>
          <a:xfrm>
            <a:off x="793566" y="0"/>
            <a:ext cx="8350424" cy="306109"/>
          </a:xfrm>
          <a:prstGeom prst="rect">
            <a:avLst/>
          </a:prstGeom>
          <a:noFill/>
        </p:spPr>
        <p:txBody>
          <a:bodyPr wrap="square">
            <a:spAutoFit/>
          </a:bodyPr>
          <a:lstStyle/>
          <a:p>
            <a:pPr algn="ctr">
              <a:lnSpc>
                <a:spcPct val="107000"/>
              </a:lnSpc>
              <a:spcAft>
                <a:spcPts val="800"/>
              </a:spcAft>
              <a:buNone/>
            </a:pPr>
            <a:endParaRPr lang="pt-BR" kern="100" dirty="0">
              <a:ea typeface="Verdana" panose="020B0604030504040204" pitchFamily="34" charset="0"/>
              <a:cs typeface="Times New Roman" panose="02020603050405020304" pitchFamily="18" charset="0"/>
            </a:endParaRPr>
          </a:p>
        </p:txBody>
      </p:sp>
      <p:sp>
        <p:nvSpPr>
          <p:cNvPr id="4" name="CaixaDeTexto 3">
            <a:extLst>
              <a:ext uri="{FF2B5EF4-FFF2-40B4-BE49-F238E27FC236}">
                <a16:creationId xmlns:a16="http://schemas.microsoft.com/office/drawing/2014/main" id="{CA28605F-4A9F-417D-5DF3-D95640BC0817}"/>
              </a:ext>
            </a:extLst>
          </p:cNvPr>
          <p:cNvSpPr txBox="1"/>
          <p:nvPr/>
        </p:nvSpPr>
        <p:spPr>
          <a:xfrm>
            <a:off x="316088" y="440267"/>
            <a:ext cx="8477955" cy="7236853"/>
          </a:xfrm>
          <a:prstGeom prst="rect">
            <a:avLst/>
          </a:prstGeom>
          <a:noFill/>
        </p:spPr>
        <p:txBody>
          <a:bodyPr wrap="square">
            <a:spAutoFit/>
          </a:bodyPr>
          <a:lstStyle/>
          <a:p>
            <a:pPr algn="ctr">
              <a:lnSpc>
                <a:spcPct val="107000"/>
              </a:lnSpc>
              <a:spcAft>
                <a:spcPts val="800"/>
              </a:spcAft>
              <a:buNone/>
            </a:pPr>
            <a:r>
              <a:rPr lang="pt-BR" sz="1400" b="1" kern="100" dirty="0">
                <a:solidFill>
                  <a:srgbClr val="002060"/>
                </a:solidFill>
                <a:effectLst/>
                <a:latin typeface="+mj-lt"/>
                <a:ea typeface="Calibri" panose="020F0502020204030204" pitchFamily="34" charset="0"/>
                <a:cs typeface="Times New Roman" panose="02020603050405020304" pitchFamily="18" charset="0"/>
              </a:rPr>
              <a:t>Identificação de possíveis fracionamentos</a:t>
            </a:r>
          </a:p>
          <a:p>
            <a:pPr algn="ctr">
              <a:lnSpc>
                <a:spcPct val="107000"/>
              </a:lnSpc>
              <a:spcAft>
                <a:spcPts val="800"/>
              </a:spcAft>
              <a:buNone/>
            </a:pPr>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buNone/>
            </a:pPr>
            <a:r>
              <a:rPr lang="pt-BR" b="1" kern="100" dirty="0">
                <a:solidFill>
                  <a:srgbClr val="002060"/>
                </a:solidFill>
                <a:ea typeface="Calibri" panose="020F0502020204030204" pitchFamily="34" charset="0"/>
                <a:cs typeface="Times New Roman" panose="02020603050405020304" pitchFamily="18" charset="0"/>
              </a:rPr>
              <a:t>Novidade</a:t>
            </a:r>
            <a:r>
              <a:rPr lang="pt-BR" b="1" kern="100" dirty="0">
                <a:ea typeface="Calibri" panose="020F0502020204030204" pitchFamily="34" charset="0"/>
                <a:cs typeface="Times New Roman" panose="02020603050405020304" pitchFamily="18" charset="0"/>
              </a:rPr>
              <a:t>:</a:t>
            </a:r>
            <a:r>
              <a:rPr lang="pt-BR" kern="100" dirty="0">
                <a:ea typeface="Calibri" panose="020F0502020204030204" pitchFamily="34" charset="0"/>
                <a:cs typeface="Times New Roman" panose="02020603050405020304" pitchFamily="18" charset="0"/>
              </a:rPr>
              <a:t> Renovação do limite de dispensa por valor a cada exercício financeiro. </a:t>
            </a:r>
          </a:p>
          <a:p>
            <a:r>
              <a:rPr lang="pt-BR" b="1" kern="100" dirty="0">
                <a:solidFill>
                  <a:srgbClr val="002060"/>
                </a:solidFill>
                <a:ea typeface="Calibri" panose="020F0502020204030204" pitchFamily="34" charset="0"/>
                <a:cs typeface="Times New Roman" panose="02020603050405020304" pitchFamily="18" charset="0"/>
              </a:rPr>
              <a:t>Fracionamento x Parcelamento</a:t>
            </a:r>
            <a:r>
              <a:rPr lang="pt-BR" kern="100" dirty="0">
                <a:solidFill>
                  <a:srgbClr val="002060"/>
                </a:solidFill>
                <a:ea typeface="Calibri" panose="020F0502020204030204" pitchFamily="34" charset="0"/>
                <a:cs typeface="Times New Roman" panose="02020603050405020304" pitchFamily="18" charset="0"/>
              </a:rPr>
              <a:t>:</a:t>
            </a:r>
            <a:r>
              <a:rPr lang="pt-BR" kern="100" dirty="0">
                <a:ea typeface="Calibri" panose="020F0502020204030204" pitchFamily="34" charset="0"/>
                <a:cs typeface="Times New Roman" panose="02020603050405020304" pitchFamily="18" charset="0"/>
              </a:rPr>
              <a:t> </a:t>
            </a:r>
            <a:r>
              <a:rPr lang="pt-BR" dirty="0"/>
              <a:t>O parcelamento consiste em dividir a solução em itens ou os itens em lotes, em que cada parte será um objeto de licitação autônomo, a ser, portanto, licitado ou adjudicado separadamente</a:t>
            </a:r>
            <a:r>
              <a:rPr lang="pt-BR" u="sng" dirty="0"/>
              <a:t>. </a:t>
            </a:r>
            <a:endParaRPr lang="pt-BR" dirty="0"/>
          </a:p>
          <a:p>
            <a:r>
              <a:rPr lang="pt-BR" dirty="0"/>
              <a:t>O objetivo do parcelamento é ampliar a competição com vistas à economicidade, devendo ser realizado desde que seja tecnicamente viável e economicamente vantajoso</a:t>
            </a:r>
            <a:r>
              <a:rPr lang="pt-BR" u="sng" dirty="0"/>
              <a:t>. </a:t>
            </a:r>
            <a:endParaRPr lang="pt-BR" dirty="0"/>
          </a:p>
          <a:p>
            <a:r>
              <a:rPr lang="pt-BR" dirty="0"/>
              <a:t>A expectativa é possibilitar a participação de maior número de licitantes que não teriam capacidade ou condições de atender aos requisitos de habilitação para disputar a totalidade do objeto, mas que podem fazê-lo com relação a frações da prestação. Supõe-se que a ampliação da disputa levará os participantes a apresentarem propostas mais vantajosas, resultando na redução do valor global a ser desembolsado pela Administração e evitando a concentração de mercado. (Manual de Licitações e Contratos do TCU, 2025.)</a:t>
            </a:r>
          </a:p>
          <a:p>
            <a:pPr algn="just">
              <a:lnSpc>
                <a:spcPct val="107000"/>
              </a:lnSpc>
              <a:spcAft>
                <a:spcPts val="800"/>
              </a:spcAft>
              <a:buNone/>
            </a:pPr>
            <a:endParaRPr lang="pt-BR" kern="100" dirty="0">
              <a:ea typeface="Calibri" panose="020F0502020204030204" pitchFamily="34" charset="0"/>
              <a:cs typeface="Times New Roman" panose="02020603050405020304" pitchFamily="18" charset="0"/>
            </a:endParaRPr>
          </a:p>
          <a:p>
            <a:pPr algn="just">
              <a:lnSpc>
                <a:spcPct val="107000"/>
              </a:lnSpc>
              <a:spcAft>
                <a:spcPts val="800"/>
              </a:spcAft>
              <a:buNone/>
            </a:pPr>
            <a:endParaRPr lang="pt-BR" kern="100" dirty="0">
              <a:ea typeface="Calibri" panose="020F0502020204030204" pitchFamily="34" charset="0"/>
              <a:cs typeface="Times New Roman" panose="02020603050405020304" pitchFamily="18" charset="0"/>
            </a:endParaRPr>
          </a:p>
          <a:p>
            <a:pPr algn="just">
              <a:lnSpc>
                <a:spcPct val="107000"/>
              </a:lnSpc>
              <a:spcAft>
                <a:spcPts val="800"/>
              </a:spcAft>
              <a:buNone/>
            </a:pPr>
            <a:endParaRPr lang="pt-BR" kern="100" dirty="0">
              <a:ea typeface="Calibri" panose="020F0502020204030204" pitchFamily="34" charset="0"/>
              <a:cs typeface="Times New Roman" panose="02020603050405020304" pitchFamily="18" charset="0"/>
            </a:endParaRPr>
          </a:p>
          <a:p>
            <a:pPr algn="just">
              <a:lnSpc>
                <a:spcPct val="107000"/>
              </a:lnSpc>
              <a:spcAft>
                <a:spcPts val="800"/>
              </a:spcAft>
              <a:buNone/>
            </a:pPr>
            <a:endParaRPr lang="pt-BR" kern="100" dirty="0">
              <a:ea typeface="Calibri" panose="020F0502020204030204" pitchFamily="34" charset="0"/>
              <a:cs typeface="Times New Roman" panose="02020603050405020304" pitchFamily="18" charset="0"/>
            </a:endParaRPr>
          </a:p>
          <a:p>
            <a:pPr algn="just">
              <a:lnSpc>
                <a:spcPct val="107000"/>
              </a:lnSpc>
              <a:spcAft>
                <a:spcPts val="800"/>
              </a:spcAft>
              <a:buNone/>
            </a:pPr>
            <a:endParaRPr lang="pt-BR" kern="100" dirty="0">
              <a:ea typeface="Calibri" panose="020F0502020204030204" pitchFamily="34" charset="0"/>
              <a:cs typeface="Times New Roman" panose="02020603050405020304" pitchFamily="18" charset="0"/>
            </a:endParaRPr>
          </a:p>
          <a:p>
            <a:pPr algn="just">
              <a:lnSpc>
                <a:spcPct val="107000"/>
              </a:lnSpc>
              <a:spcAft>
                <a:spcPts val="800"/>
              </a:spcAft>
              <a:buNone/>
            </a:pPr>
            <a:r>
              <a:rPr lang="pt-BR" kern="100" dirty="0">
                <a:ea typeface="Calibri" panose="020F0502020204030204" pitchFamily="34" charset="0"/>
                <a:cs typeface="Times New Roman" panose="02020603050405020304" pitchFamily="18" charset="0"/>
              </a:rPr>
              <a:t>O fracionamento é ilegal (fuga da licitação). O parcelamento é lícito, quando o objetivo é ampliar a competição ou é tecnicamente vantajoso. </a:t>
            </a:r>
          </a:p>
          <a:p>
            <a:pPr algn="just">
              <a:lnSpc>
                <a:spcPct val="107000"/>
              </a:lnSpc>
              <a:spcAft>
                <a:spcPts val="800"/>
              </a:spcAft>
              <a:buNone/>
            </a:pPr>
            <a:endParaRPr lang="pt-BR" kern="100" dirty="0">
              <a:ea typeface="Calibri" panose="020F0502020204030204" pitchFamily="34" charset="0"/>
              <a:cs typeface="Times New Roman" panose="02020603050405020304" pitchFamily="18" charset="0"/>
            </a:endParaRPr>
          </a:p>
          <a:p>
            <a:pPr algn="just">
              <a:lnSpc>
                <a:spcPct val="107000"/>
              </a:lnSpc>
              <a:spcAft>
                <a:spcPts val="800"/>
              </a:spcAft>
              <a:buNone/>
            </a:pPr>
            <a:endParaRPr lang="pt-BR" kern="100" dirty="0">
              <a:ea typeface="Calibri" panose="020F0502020204030204" pitchFamily="34" charset="0"/>
              <a:cs typeface="Times New Roman" panose="02020603050405020304" pitchFamily="18" charset="0"/>
            </a:endParaRPr>
          </a:p>
          <a:p>
            <a:pPr algn="just">
              <a:lnSpc>
                <a:spcPct val="107000"/>
              </a:lnSpc>
              <a:spcAft>
                <a:spcPts val="800"/>
              </a:spcAft>
              <a:buNone/>
            </a:pPr>
            <a:endParaRPr lang="pt-BR" kern="100" dirty="0">
              <a:ea typeface="Calibri" panose="020F0502020204030204" pitchFamily="34" charset="0"/>
              <a:cs typeface="Times New Roman" panose="02020603050405020304" pitchFamily="18" charset="0"/>
            </a:endParaRPr>
          </a:p>
          <a:p>
            <a:pPr algn="just">
              <a:lnSpc>
                <a:spcPct val="107000"/>
              </a:lnSpc>
              <a:spcAft>
                <a:spcPts val="800"/>
              </a:spcAft>
              <a:buNone/>
            </a:pPr>
            <a:endParaRPr lang="pt-BR" kern="100" dirty="0">
              <a:ea typeface="Calibri" panose="020F0502020204030204" pitchFamily="34" charset="0"/>
              <a:cs typeface="Times New Roman" panose="02020603050405020304" pitchFamily="18" charset="0"/>
            </a:endParaRPr>
          </a:p>
          <a:p>
            <a:pPr algn="just">
              <a:lnSpc>
                <a:spcPct val="107000"/>
              </a:lnSpc>
              <a:spcAft>
                <a:spcPts val="800"/>
              </a:spcAft>
              <a:buNone/>
            </a:pPr>
            <a:endParaRPr lang="pt-BR" kern="1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4043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A809414E-FB99-7CD7-7D6A-19E6B413F3BF}"/>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DC089012-4E01-0B9D-E414-0B1C26B8E6B4}"/>
              </a:ext>
            </a:extLst>
          </p:cNvPr>
          <p:cNvPicPr preferRelativeResize="0"/>
          <p:nvPr/>
        </p:nvPicPr>
        <p:blipFill>
          <a:blip r:embed="rId3">
            <a:alphaModFix/>
          </a:blip>
          <a:stretch>
            <a:fillRect/>
          </a:stretch>
        </p:blipFill>
        <p:spPr>
          <a:xfrm>
            <a:off x="10" y="0"/>
            <a:ext cx="9143990" cy="5296554"/>
          </a:xfrm>
          <a:prstGeom prst="rect">
            <a:avLst/>
          </a:prstGeom>
          <a:noFill/>
          <a:ln>
            <a:noFill/>
          </a:ln>
        </p:spPr>
      </p:pic>
      <p:sp>
        <p:nvSpPr>
          <p:cNvPr id="3" name="CaixaDeTexto 2">
            <a:extLst>
              <a:ext uri="{FF2B5EF4-FFF2-40B4-BE49-F238E27FC236}">
                <a16:creationId xmlns:a16="http://schemas.microsoft.com/office/drawing/2014/main" id="{A5F5ACC4-59C8-CB4C-5385-E99EA524DFD2}"/>
              </a:ext>
            </a:extLst>
          </p:cNvPr>
          <p:cNvSpPr txBox="1"/>
          <p:nvPr/>
        </p:nvSpPr>
        <p:spPr>
          <a:xfrm>
            <a:off x="793566" y="0"/>
            <a:ext cx="8350424" cy="306109"/>
          </a:xfrm>
          <a:prstGeom prst="rect">
            <a:avLst/>
          </a:prstGeom>
          <a:noFill/>
        </p:spPr>
        <p:txBody>
          <a:bodyPr wrap="square">
            <a:spAutoFit/>
          </a:bodyPr>
          <a:lstStyle/>
          <a:p>
            <a:pPr algn="ctr">
              <a:lnSpc>
                <a:spcPct val="107000"/>
              </a:lnSpc>
              <a:spcAft>
                <a:spcPts val="800"/>
              </a:spcAft>
              <a:buNone/>
            </a:pPr>
            <a:endParaRPr lang="pt-BR" kern="100" dirty="0">
              <a:ea typeface="Verdana" panose="020B0604030504040204" pitchFamily="34" charset="0"/>
              <a:cs typeface="Times New Roman" panose="02020603050405020304" pitchFamily="18" charset="0"/>
            </a:endParaRPr>
          </a:p>
        </p:txBody>
      </p:sp>
      <p:sp>
        <p:nvSpPr>
          <p:cNvPr id="4" name="CaixaDeTexto 3">
            <a:extLst>
              <a:ext uri="{FF2B5EF4-FFF2-40B4-BE49-F238E27FC236}">
                <a16:creationId xmlns:a16="http://schemas.microsoft.com/office/drawing/2014/main" id="{21E4DBA7-CAF3-6192-DEA4-C3D433B53D8F}"/>
              </a:ext>
            </a:extLst>
          </p:cNvPr>
          <p:cNvSpPr txBox="1"/>
          <p:nvPr/>
        </p:nvSpPr>
        <p:spPr>
          <a:xfrm>
            <a:off x="316088" y="440267"/>
            <a:ext cx="8477955" cy="5591211"/>
          </a:xfrm>
          <a:prstGeom prst="rect">
            <a:avLst/>
          </a:prstGeom>
          <a:noFill/>
        </p:spPr>
        <p:txBody>
          <a:bodyPr wrap="square">
            <a:spAutoFit/>
          </a:bodyPr>
          <a:lstStyle/>
          <a:p>
            <a:pPr algn="ctr">
              <a:lnSpc>
                <a:spcPct val="107000"/>
              </a:lnSpc>
              <a:spcAft>
                <a:spcPts val="800"/>
              </a:spcAft>
              <a:buNone/>
            </a:pPr>
            <a:r>
              <a:rPr lang="pt-BR" sz="1400" b="1" kern="100" dirty="0">
                <a:solidFill>
                  <a:srgbClr val="002060"/>
                </a:solidFill>
                <a:effectLst/>
                <a:latin typeface="+mj-lt"/>
                <a:ea typeface="Calibri" panose="020F0502020204030204" pitchFamily="34" charset="0"/>
                <a:cs typeface="Times New Roman" panose="02020603050405020304" pitchFamily="18" charset="0"/>
              </a:rPr>
              <a:t>Identificação de possíveis fracionamentos</a:t>
            </a:r>
          </a:p>
          <a:p>
            <a:pPr algn="ctr">
              <a:lnSpc>
                <a:spcPct val="107000"/>
              </a:lnSpc>
              <a:spcAft>
                <a:spcPts val="800"/>
              </a:spcAft>
              <a:buNone/>
            </a:pPr>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buNone/>
            </a:pPr>
            <a:r>
              <a:rPr lang="pt-BR" kern="100" dirty="0">
                <a:ea typeface="Calibri" panose="020F0502020204030204" pitchFamily="34" charset="0"/>
                <a:cs typeface="Times New Roman" panose="02020603050405020304" pitchFamily="18" charset="0"/>
              </a:rPr>
              <a:t>O fracionamento é ilegal (fuga da licitação). O parcelamento é lícito, quando o objetivo é ampliar a competição ou é tecnicamente vantajoso. </a:t>
            </a:r>
          </a:p>
          <a:p>
            <a:pPr algn="just">
              <a:lnSpc>
                <a:spcPct val="107000"/>
              </a:lnSpc>
              <a:spcAft>
                <a:spcPts val="800"/>
              </a:spcAft>
              <a:buNone/>
            </a:pPr>
            <a:endParaRPr lang="pt-BR" kern="100" dirty="0">
              <a:ea typeface="Calibri" panose="020F0502020204030204" pitchFamily="34" charset="0"/>
              <a:cs typeface="Times New Roman" panose="02020603050405020304" pitchFamily="18" charset="0"/>
            </a:endParaRPr>
          </a:p>
          <a:p>
            <a:pPr algn="just">
              <a:lnSpc>
                <a:spcPct val="107000"/>
              </a:lnSpc>
              <a:spcAft>
                <a:spcPts val="800"/>
              </a:spcAft>
              <a:buNone/>
            </a:pPr>
            <a:r>
              <a:rPr lang="pt-BR" b="1" kern="100" dirty="0">
                <a:solidFill>
                  <a:srgbClr val="002060"/>
                </a:solidFill>
                <a:ea typeface="Calibri" panose="020F0502020204030204" pitchFamily="34" charset="0"/>
                <a:cs typeface="Times New Roman" panose="02020603050405020304" pitchFamily="18" charset="0"/>
              </a:rPr>
              <a:t>O Fracionamento e o TCU</a:t>
            </a:r>
            <a:r>
              <a:rPr lang="pt-BR" kern="100" dirty="0">
                <a:solidFill>
                  <a:srgbClr val="002060"/>
                </a:solidFill>
                <a:ea typeface="Calibri" panose="020F0502020204030204" pitchFamily="34" charset="0"/>
                <a:cs typeface="Times New Roman" panose="02020603050405020304" pitchFamily="18" charset="0"/>
              </a:rPr>
              <a:t>: </a:t>
            </a:r>
          </a:p>
          <a:p>
            <a:pPr algn="just"/>
            <a:r>
              <a:rPr lang="pt-BR" dirty="0">
                <a:solidFill>
                  <a:srgbClr val="0097A7"/>
                </a:solidFill>
                <a:hlinkClick r:id="rId4">
                  <a:extLst>
                    <a:ext uri="{A12FA001-AC4F-418D-AE19-62706E023703}">
                      <ahyp:hlinkClr xmlns:ahyp="http://schemas.microsoft.com/office/drawing/2018/hyperlinkcolor" val="tx"/>
                    </a:ext>
                  </a:extLst>
                </a:hlinkClick>
              </a:rPr>
              <a:t>Fracionamento de despesas a fim de alterar a modalidade de licitação é irregularidade grave, apta a ensejar aplicação de multa ao responsável</a:t>
            </a:r>
            <a:r>
              <a:rPr lang="pt-BR" dirty="0">
                <a:solidFill>
                  <a:schemeClr val="tx1"/>
                </a:solidFill>
                <a:hlinkClick r:id="rId4">
                  <a:extLst>
                    <a:ext uri="{A12FA001-AC4F-418D-AE19-62706E023703}">
                      <ahyp:hlinkClr xmlns:ahyp="http://schemas.microsoft.com/office/drawing/2018/hyperlinkcolor" val="tx"/>
                    </a:ext>
                  </a:extLst>
                </a:hlinkClick>
              </a:rPr>
              <a:t>. (</a:t>
            </a:r>
            <a:r>
              <a:rPr lang="pt-BR" dirty="0">
                <a:solidFill>
                  <a:schemeClr val="tx1"/>
                </a:solidFill>
              </a:rPr>
              <a:t>Acórdão 7012/2012-Primeira Câmara | Relator: ANA ARRAES). </a:t>
            </a:r>
          </a:p>
          <a:p>
            <a:pPr algn="just"/>
            <a:endParaRPr lang="pt-BR" dirty="0">
              <a:solidFill>
                <a:schemeClr val="tx1"/>
              </a:solidFill>
            </a:endParaRPr>
          </a:p>
          <a:p>
            <a:r>
              <a:rPr lang="pt-BR" dirty="0">
                <a:hlinkClick r:id="rId5">
                  <a:extLst>
                    <a:ext uri="{A12FA001-AC4F-418D-AE19-62706E023703}">
                      <ahyp:hlinkClr xmlns:ahyp="http://schemas.microsoft.com/office/drawing/2018/hyperlinkcolor" val="tx"/>
                    </a:ext>
                  </a:extLst>
                </a:hlinkClick>
              </a:rPr>
              <a:t>O uso de dispensas de licitação, em preterição à realização de certame que leve em conta o valor total estimado do objeto, caracteriza fracionamento de despesa e, consequentemente, fuga ao necessário procedimento licitatório</a:t>
            </a:r>
            <a:r>
              <a:rPr lang="pt-BR" dirty="0">
                <a:solidFill>
                  <a:srgbClr val="0097A7"/>
                </a:solidFill>
                <a:hlinkClick r:id="rId5">
                  <a:extLst>
                    <a:ext uri="{A12FA001-AC4F-418D-AE19-62706E023703}">
                      <ahyp:hlinkClr xmlns:ahyp="http://schemas.microsoft.com/office/drawing/2018/hyperlinkcolor" val="tx"/>
                    </a:ext>
                  </a:extLst>
                </a:hlinkClick>
              </a:rPr>
              <a:t>.</a:t>
            </a:r>
            <a:r>
              <a:rPr lang="pt-BR" dirty="0"/>
              <a:t> (TCU, Acórdão 4509/2020-Primeira Câmara | Relator: WEDER DE OLIVEIRA)</a:t>
            </a:r>
          </a:p>
          <a:p>
            <a:pPr algn="just"/>
            <a:endParaRPr lang="pt-BR" dirty="0">
              <a:solidFill>
                <a:schemeClr val="tx1"/>
              </a:solidFill>
            </a:endParaRPr>
          </a:p>
          <a:p>
            <a:pPr algn="just">
              <a:lnSpc>
                <a:spcPct val="107000"/>
              </a:lnSpc>
              <a:spcAft>
                <a:spcPts val="800"/>
              </a:spcAft>
              <a:buNone/>
            </a:pPr>
            <a:endParaRPr lang="pt-BR" kern="100" dirty="0">
              <a:ea typeface="Calibri" panose="020F0502020204030204" pitchFamily="34" charset="0"/>
              <a:cs typeface="Times New Roman" panose="02020603050405020304" pitchFamily="18" charset="0"/>
            </a:endParaRPr>
          </a:p>
          <a:p>
            <a:pPr algn="just">
              <a:lnSpc>
                <a:spcPct val="107000"/>
              </a:lnSpc>
              <a:spcAft>
                <a:spcPts val="800"/>
              </a:spcAft>
              <a:buNone/>
            </a:pPr>
            <a:endParaRPr lang="pt-BR" kern="100" dirty="0">
              <a:ea typeface="Calibri" panose="020F0502020204030204" pitchFamily="34" charset="0"/>
              <a:cs typeface="Times New Roman" panose="02020603050405020304" pitchFamily="18" charset="0"/>
            </a:endParaRPr>
          </a:p>
          <a:p>
            <a:pPr algn="just">
              <a:lnSpc>
                <a:spcPct val="107000"/>
              </a:lnSpc>
              <a:spcAft>
                <a:spcPts val="800"/>
              </a:spcAft>
              <a:buNone/>
            </a:pPr>
            <a:endParaRPr lang="pt-BR" kern="100" dirty="0">
              <a:ea typeface="Calibri" panose="020F0502020204030204" pitchFamily="34" charset="0"/>
              <a:cs typeface="Times New Roman" panose="02020603050405020304" pitchFamily="18" charset="0"/>
            </a:endParaRPr>
          </a:p>
          <a:p>
            <a:pPr algn="just">
              <a:lnSpc>
                <a:spcPct val="107000"/>
              </a:lnSpc>
              <a:spcAft>
                <a:spcPts val="800"/>
              </a:spcAft>
              <a:buNone/>
            </a:pPr>
            <a:endParaRPr lang="pt-BR" kern="100" dirty="0">
              <a:ea typeface="Calibri" panose="020F0502020204030204" pitchFamily="34" charset="0"/>
              <a:cs typeface="Times New Roman" panose="02020603050405020304" pitchFamily="18" charset="0"/>
            </a:endParaRPr>
          </a:p>
          <a:p>
            <a:pPr algn="just">
              <a:lnSpc>
                <a:spcPct val="107000"/>
              </a:lnSpc>
              <a:spcAft>
                <a:spcPts val="800"/>
              </a:spcAft>
              <a:buNone/>
            </a:pPr>
            <a:endParaRPr lang="pt-BR" kern="100" dirty="0">
              <a:ea typeface="Calibri" panose="020F0502020204030204" pitchFamily="34" charset="0"/>
              <a:cs typeface="Times New Roman" panose="02020603050405020304" pitchFamily="18" charset="0"/>
            </a:endParaRPr>
          </a:p>
          <a:p>
            <a:pPr algn="just">
              <a:lnSpc>
                <a:spcPct val="107000"/>
              </a:lnSpc>
              <a:spcAft>
                <a:spcPts val="800"/>
              </a:spcAft>
              <a:buNone/>
            </a:pPr>
            <a:endParaRPr lang="pt-BR" kern="1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588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7CCB59B2-FA76-2700-B3DC-0ADB487E1144}"/>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46093F2D-768C-D740-E9DD-6AC2E7C04B16}"/>
              </a:ext>
            </a:extLst>
          </p:cNvPr>
          <p:cNvPicPr preferRelativeResize="0"/>
          <p:nvPr/>
        </p:nvPicPr>
        <p:blipFill>
          <a:blip r:embed="rId3">
            <a:alphaModFix/>
          </a:blip>
          <a:stretch>
            <a:fillRect/>
          </a:stretch>
        </p:blipFill>
        <p:spPr>
          <a:xfrm>
            <a:off x="10" y="0"/>
            <a:ext cx="9143990" cy="5296554"/>
          </a:xfrm>
          <a:prstGeom prst="rect">
            <a:avLst/>
          </a:prstGeom>
          <a:noFill/>
          <a:ln>
            <a:noFill/>
          </a:ln>
        </p:spPr>
      </p:pic>
      <p:sp>
        <p:nvSpPr>
          <p:cNvPr id="3" name="CaixaDeTexto 2">
            <a:extLst>
              <a:ext uri="{FF2B5EF4-FFF2-40B4-BE49-F238E27FC236}">
                <a16:creationId xmlns:a16="http://schemas.microsoft.com/office/drawing/2014/main" id="{BD8FBDEF-27CD-0FFF-D774-9704A9694236}"/>
              </a:ext>
            </a:extLst>
          </p:cNvPr>
          <p:cNvSpPr txBox="1"/>
          <p:nvPr/>
        </p:nvSpPr>
        <p:spPr>
          <a:xfrm>
            <a:off x="793566" y="0"/>
            <a:ext cx="8350424" cy="306109"/>
          </a:xfrm>
          <a:prstGeom prst="rect">
            <a:avLst/>
          </a:prstGeom>
          <a:noFill/>
        </p:spPr>
        <p:txBody>
          <a:bodyPr wrap="square">
            <a:spAutoFit/>
          </a:bodyPr>
          <a:lstStyle/>
          <a:p>
            <a:pPr algn="ctr">
              <a:lnSpc>
                <a:spcPct val="107000"/>
              </a:lnSpc>
              <a:spcAft>
                <a:spcPts val="800"/>
              </a:spcAft>
              <a:buNone/>
            </a:pPr>
            <a:endParaRPr lang="pt-BR" kern="100" dirty="0">
              <a:ea typeface="Verdana" panose="020B0604030504040204" pitchFamily="34" charset="0"/>
              <a:cs typeface="Times New Roman" panose="02020603050405020304" pitchFamily="18" charset="0"/>
            </a:endParaRPr>
          </a:p>
        </p:txBody>
      </p:sp>
      <p:sp>
        <p:nvSpPr>
          <p:cNvPr id="4" name="CaixaDeTexto 3">
            <a:extLst>
              <a:ext uri="{FF2B5EF4-FFF2-40B4-BE49-F238E27FC236}">
                <a16:creationId xmlns:a16="http://schemas.microsoft.com/office/drawing/2014/main" id="{F0933C35-9342-04F9-184A-200001AA0F08}"/>
              </a:ext>
            </a:extLst>
          </p:cNvPr>
          <p:cNvSpPr txBox="1"/>
          <p:nvPr/>
        </p:nvSpPr>
        <p:spPr>
          <a:xfrm>
            <a:off x="316088" y="440267"/>
            <a:ext cx="8477955" cy="5007718"/>
          </a:xfrm>
          <a:prstGeom prst="rect">
            <a:avLst/>
          </a:prstGeom>
          <a:noFill/>
        </p:spPr>
        <p:txBody>
          <a:bodyPr wrap="square">
            <a:spAutoFit/>
          </a:bodyPr>
          <a:lstStyle/>
          <a:p>
            <a:pPr algn="ctr">
              <a:lnSpc>
                <a:spcPct val="107000"/>
              </a:lnSpc>
              <a:spcAft>
                <a:spcPts val="800"/>
              </a:spcAft>
              <a:buNone/>
            </a:pPr>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800"/>
              </a:spcAft>
              <a:buNone/>
            </a:pPr>
            <a:r>
              <a:rPr lang="pt-BR" b="1" kern="100" dirty="0">
                <a:solidFill>
                  <a:srgbClr val="002060"/>
                </a:solidFill>
                <a:latin typeface="+mj-lt"/>
                <a:ea typeface="Calibri" panose="020F0502020204030204" pitchFamily="34" charset="0"/>
                <a:cs typeface="Times New Roman" panose="02020603050405020304" pitchFamily="18" charset="0"/>
              </a:rPr>
              <a:t>Estimativa de custos totais</a:t>
            </a:r>
          </a:p>
          <a:p>
            <a:pPr algn="ctr">
              <a:lnSpc>
                <a:spcPct val="107000"/>
              </a:lnSpc>
              <a:spcAft>
                <a:spcPts val="800"/>
              </a:spcAft>
              <a:buNone/>
            </a:pPr>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buNone/>
            </a:pPr>
            <a:r>
              <a:rPr lang="pt-BR" kern="100" dirty="0">
                <a:solidFill>
                  <a:schemeClr val="tx1"/>
                </a:solidFill>
                <a:latin typeface="+mj-lt"/>
                <a:ea typeface="Calibri" panose="020F0502020204030204" pitchFamily="34" charset="0"/>
                <a:cs typeface="Times New Roman" panose="02020603050405020304" pitchFamily="18" charset="0"/>
              </a:rPr>
              <a:t>O PCA não precisa contemplar valores detalhados. </a:t>
            </a:r>
          </a:p>
          <a:p>
            <a:pPr lvl="0"/>
            <a:r>
              <a:rPr lang="pt-BR" dirty="0">
                <a:latin typeface="+mj-lt"/>
              </a:rPr>
              <a:t>No PCA trabalha-se com:</a:t>
            </a:r>
          </a:p>
          <a:p>
            <a:pPr lvl="0"/>
            <a:endParaRPr lang="pt-BR" dirty="0">
              <a:latin typeface="+mj-lt"/>
            </a:endParaRPr>
          </a:p>
          <a:p>
            <a:pPr marL="285750" lvl="1" indent="-285750">
              <a:buFont typeface="Arial" panose="020B0604020202020204" pitchFamily="34" charset="0"/>
              <a:buChar char="•"/>
            </a:pPr>
            <a:r>
              <a:rPr lang="pt-BR" dirty="0">
                <a:latin typeface="+mj-lt"/>
              </a:rPr>
              <a:t>valores estimados</a:t>
            </a:r>
          </a:p>
          <a:p>
            <a:pPr marL="285750" lvl="1" indent="-285750">
              <a:buFont typeface="Arial" panose="020B0604020202020204" pitchFamily="34" charset="0"/>
              <a:buChar char="•"/>
            </a:pPr>
            <a:r>
              <a:rPr lang="pt-BR" dirty="0">
                <a:latin typeface="+mj-lt"/>
              </a:rPr>
              <a:t>faixas de custo</a:t>
            </a:r>
          </a:p>
          <a:p>
            <a:pPr marL="285750" lvl="1" indent="-285750">
              <a:buFont typeface="Arial" panose="020B0604020202020204" pitchFamily="34" charset="0"/>
              <a:buChar char="•"/>
            </a:pPr>
            <a:r>
              <a:rPr lang="pt-BR" dirty="0">
                <a:latin typeface="+mj-lt"/>
              </a:rPr>
              <a:t>impacto financeiro global</a:t>
            </a:r>
          </a:p>
          <a:p>
            <a:pPr lvl="1"/>
            <a:endParaRPr lang="pt-BR" dirty="0">
              <a:latin typeface="+mj-lt"/>
            </a:endParaRPr>
          </a:p>
          <a:p>
            <a:pPr lvl="1"/>
            <a:r>
              <a:rPr lang="pt-BR" dirty="0">
                <a:latin typeface="+mj-lt"/>
              </a:rPr>
              <a:t>O foco quando da elaboração do PCA deve ser: </a:t>
            </a:r>
          </a:p>
          <a:p>
            <a:pPr lvl="1"/>
            <a:endParaRPr lang="pt-BR" dirty="0">
              <a:latin typeface="+mj-lt"/>
            </a:endParaRPr>
          </a:p>
          <a:p>
            <a:pPr marL="285750" lvl="0" indent="-285750">
              <a:buFont typeface="Arial" panose="020B0604020202020204" pitchFamily="34" charset="0"/>
              <a:buChar char="•"/>
            </a:pPr>
            <a:r>
              <a:rPr lang="pt-BR" dirty="0">
                <a:latin typeface="+mj-lt"/>
              </a:rPr>
              <a:t>quanto o órgão pretende gastar no ano</a:t>
            </a:r>
          </a:p>
          <a:p>
            <a:pPr marL="285750" lvl="0" indent="-285750">
              <a:buFont typeface="Arial" panose="020B0604020202020204" pitchFamily="34" charset="0"/>
              <a:buChar char="•"/>
            </a:pPr>
            <a:r>
              <a:rPr lang="pt-BR" dirty="0">
                <a:latin typeface="+mj-lt"/>
              </a:rPr>
              <a:t>quais contratações são mais relevantes financeiramente</a:t>
            </a:r>
          </a:p>
          <a:p>
            <a:pPr marL="285750" lvl="0" indent="-285750">
              <a:buFont typeface="Arial" panose="020B0604020202020204" pitchFamily="34" charset="0"/>
              <a:buChar char="•"/>
            </a:pPr>
            <a:r>
              <a:rPr lang="pt-BR" dirty="0">
                <a:latin typeface="+mj-lt"/>
              </a:rPr>
              <a:t>quais podem ser postergadas</a:t>
            </a:r>
          </a:p>
          <a:p>
            <a:pPr algn="just">
              <a:lnSpc>
                <a:spcPct val="107000"/>
              </a:lnSpc>
              <a:spcAft>
                <a:spcPts val="800"/>
              </a:spcAft>
              <a:buNone/>
            </a:pPr>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800"/>
              </a:spcAft>
              <a:buNone/>
            </a:pPr>
            <a:endParaRPr lang="pt-BR" b="1" kern="100" dirty="0">
              <a:solidFill>
                <a:schemeClr val="tx1"/>
              </a:solidFill>
              <a:latin typeface="+mj-lt"/>
              <a:ea typeface="Calibri" panose="020F0502020204030204" pitchFamily="34" charset="0"/>
              <a:cs typeface="Times New Roman" panose="02020603050405020304" pitchFamily="18" charset="0"/>
            </a:endParaRPr>
          </a:p>
          <a:p>
            <a:pPr algn="ctr">
              <a:lnSpc>
                <a:spcPct val="107000"/>
              </a:lnSpc>
              <a:spcAft>
                <a:spcPts val="800"/>
              </a:spcAft>
              <a:buNone/>
            </a:pPr>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buNone/>
            </a:pPr>
            <a:endParaRPr lang="pt-BR" sz="1400" kern="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6396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515286C9-EC8E-BD6A-1931-A1CA2F06D852}"/>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8BE6B78D-3697-1640-2E14-08556E4C8F12}"/>
              </a:ext>
            </a:extLst>
          </p:cNvPr>
          <p:cNvPicPr preferRelativeResize="0"/>
          <p:nvPr/>
        </p:nvPicPr>
        <p:blipFill>
          <a:blip r:embed="rId3">
            <a:alphaModFix/>
          </a:blip>
          <a:stretch>
            <a:fillRect/>
          </a:stretch>
        </p:blipFill>
        <p:spPr>
          <a:xfrm>
            <a:off x="10" y="0"/>
            <a:ext cx="9143990" cy="5296554"/>
          </a:xfrm>
          <a:prstGeom prst="rect">
            <a:avLst/>
          </a:prstGeom>
          <a:noFill/>
          <a:ln>
            <a:noFill/>
          </a:ln>
        </p:spPr>
      </p:pic>
      <p:sp>
        <p:nvSpPr>
          <p:cNvPr id="3" name="CaixaDeTexto 2">
            <a:extLst>
              <a:ext uri="{FF2B5EF4-FFF2-40B4-BE49-F238E27FC236}">
                <a16:creationId xmlns:a16="http://schemas.microsoft.com/office/drawing/2014/main" id="{0F6A04C2-EAB0-319F-827A-6187270DE270}"/>
              </a:ext>
            </a:extLst>
          </p:cNvPr>
          <p:cNvSpPr txBox="1"/>
          <p:nvPr/>
        </p:nvSpPr>
        <p:spPr>
          <a:xfrm>
            <a:off x="793566" y="0"/>
            <a:ext cx="8350424" cy="306109"/>
          </a:xfrm>
          <a:prstGeom prst="rect">
            <a:avLst/>
          </a:prstGeom>
          <a:noFill/>
        </p:spPr>
        <p:txBody>
          <a:bodyPr wrap="square">
            <a:spAutoFit/>
          </a:bodyPr>
          <a:lstStyle/>
          <a:p>
            <a:pPr algn="ctr">
              <a:lnSpc>
                <a:spcPct val="107000"/>
              </a:lnSpc>
              <a:spcAft>
                <a:spcPts val="800"/>
              </a:spcAft>
              <a:buNone/>
            </a:pPr>
            <a:endParaRPr lang="pt-BR" kern="100" dirty="0">
              <a:ea typeface="Verdana" panose="020B0604030504040204" pitchFamily="34" charset="0"/>
              <a:cs typeface="Times New Roman" panose="02020603050405020304" pitchFamily="18" charset="0"/>
            </a:endParaRPr>
          </a:p>
        </p:txBody>
      </p:sp>
      <p:sp>
        <p:nvSpPr>
          <p:cNvPr id="4" name="CaixaDeTexto 3">
            <a:extLst>
              <a:ext uri="{FF2B5EF4-FFF2-40B4-BE49-F238E27FC236}">
                <a16:creationId xmlns:a16="http://schemas.microsoft.com/office/drawing/2014/main" id="{531BD6C5-9EEE-639A-9598-DFECD1BE3798}"/>
              </a:ext>
            </a:extLst>
          </p:cNvPr>
          <p:cNvSpPr txBox="1"/>
          <p:nvPr/>
        </p:nvSpPr>
        <p:spPr>
          <a:xfrm>
            <a:off x="316088" y="440267"/>
            <a:ext cx="8477955" cy="4301755"/>
          </a:xfrm>
          <a:prstGeom prst="rect">
            <a:avLst/>
          </a:prstGeom>
          <a:noFill/>
        </p:spPr>
        <p:txBody>
          <a:bodyPr wrap="square">
            <a:spAutoFit/>
          </a:bodyPr>
          <a:lstStyle/>
          <a:p>
            <a:r>
              <a:rPr lang="pt-BR" b="1" dirty="0"/>
              <a:t> </a:t>
            </a:r>
            <a:endParaRPr lang="pt-BR" dirty="0"/>
          </a:p>
          <a:p>
            <a:pPr algn="ctr"/>
            <a:r>
              <a:rPr lang="pt-BR" b="1" dirty="0">
                <a:solidFill>
                  <a:srgbClr val="002060"/>
                </a:solidFill>
              </a:rPr>
              <a:t>Definição da Modalidade de Contratação</a:t>
            </a:r>
            <a:endParaRPr lang="pt-BR" dirty="0">
              <a:solidFill>
                <a:srgbClr val="002060"/>
              </a:solidFill>
            </a:endParaRPr>
          </a:p>
          <a:p>
            <a:r>
              <a:rPr lang="pt-BR" b="1" dirty="0"/>
              <a:t> </a:t>
            </a:r>
            <a:endParaRPr lang="pt-BR" dirty="0"/>
          </a:p>
          <a:p>
            <a:pPr lvl="0"/>
            <a:r>
              <a:rPr lang="pt-BR" dirty="0"/>
              <a:t>O PCA aponta o </a:t>
            </a:r>
            <a:r>
              <a:rPr lang="pt-BR" i="1" dirty="0"/>
              <a:t>caminho provável.</a:t>
            </a:r>
          </a:p>
          <a:p>
            <a:pPr lvl="0"/>
            <a:endParaRPr lang="pt-BR" i="1" dirty="0"/>
          </a:p>
          <a:p>
            <a:r>
              <a:rPr lang="pt-BR" dirty="0"/>
              <a:t>Aqui a definição é indicativa, não definitiva. </a:t>
            </a:r>
          </a:p>
          <a:p>
            <a:pPr lvl="0"/>
            <a:endParaRPr lang="pt-BR" dirty="0"/>
          </a:p>
          <a:p>
            <a:pPr lvl="0"/>
            <a:r>
              <a:rPr lang="pt-BR" dirty="0"/>
              <a:t>Possibilidades: Licitação (Pregão, com ou sem registro de preços, Concorrência, </a:t>
            </a:r>
            <a:r>
              <a:rPr lang="pt-BR" dirty="0" err="1"/>
              <a:t>etc</a:t>
            </a:r>
            <a:r>
              <a:rPr lang="pt-BR" dirty="0"/>
              <a:t>), Contratação Direta (Dispensa e Inexigibilidade)</a:t>
            </a:r>
          </a:p>
          <a:p>
            <a:endParaRPr lang="pt-BR" dirty="0"/>
          </a:p>
          <a:p>
            <a:r>
              <a:rPr lang="pt-BR" dirty="0"/>
              <a:t>Por quê isso importa?</a:t>
            </a:r>
          </a:p>
          <a:p>
            <a:pPr marL="285750" lvl="0" indent="-285750">
              <a:buFont typeface="Arial" panose="020B0604020202020204" pitchFamily="34" charset="0"/>
              <a:buChar char="•"/>
            </a:pPr>
            <a:r>
              <a:rPr lang="pt-BR" dirty="0"/>
              <a:t>influencia cronograma</a:t>
            </a:r>
          </a:p>
          <a:p>
            <a:pPr marL="285750" lvl="0" indent="-285750">
              <a:buFont typeface="Arial" panose="020B0604020202020204" pitchFamily="34" charset="0"/>
              <a:buChar char="•"/>
            </a:pPr>
            <a:r>
              <a:rPr lang="pt-BR" dirty="0"/>
              <a:t>influencia gestão</a:t>
            </a:r>
          </a:p>
          <a:p>
            <a:pPr marL="285750" lvl="0" indent="-285750">
              <a:buFont typeface="Arial" panose="020B0604020202020204" pitchFamily="34" charset="0"/>
              <a:buChar char="•"/>
            </a:pPr>
            <a:r>
              <a:rPr lang="pt-BR" dirty="0"/>
              <a:t>influencia riscos</a:t>
            </a:r>
          </a:p>
          <a:p>
            <a:pPr lvl="0"/>
            <a:endParaRPr lang="pt-BR" dirty="0"/>
          </a:p>
          <a:p>
            <a:pPr lvl="0"/>
            <a:endParaRPr lang="pt-BR" dirty="0"/>
          </a:p>
          <a:p>
            <a:r>
              <a:rPr lang="pt-BR" dirty="0"/>
              <a:t>O PCA antecipa decisões estruturantes sem engessar a fase técnica. </a:t>
            </a:r>
            <a:endParaRPr lang="pt-BR" kern="100" dirty="0">
              <a:solidFill>
                <a:schemeClr val="tx1"/>
              </a:solidFill>
              <a:latin typeface="+mj-lt"/>
              <a:ea typeface="Calibri" panose="020F0502020204030204" pitchFamily="34" charset="0"/>
              <a:cs typeface="Times New Roman" panose="02020603050405020304" pitchFamily="18" charset="0"/>
            </a:endParaRPr>
          </a:p>
          <a:p>
            <a:pPr algn="ctr">
              <a:lnSpc>
                <a:spcPct val="107000"/>
              </a:lnSpc>
              <a:spcAft>
                <a:spcPts val="800"/>
              </a:spcAft>
              <a:buNone/>
            </a:pPr>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buNone/>
            </a:pPr>
            <a:endParaRPr lang="pt-BR" sz="1400" kern="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2383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AF321E66-C0BC-C0B9-BC8B-3CC8F55D24B6}"/>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264FF2AE-D686-B66F-5B65-32A6D7DB8C51}"/>
              </a:ext>
            </a:extLst>
          </p:cNvPr>
          <p:cNvPicPr preferRelativeResize="0"/>
          <p:nvPr/>
        </p:nvPicPr>
        <p:blipFill>
          <a:blip r:embed="rId3">
            <a:alphaModFix/>
          </a:blip>
          <a:stretch>
            <a:fillRect/>
          </a:stretch>
        </p:blipFill>
        <p:spPr>
          <a:xfrm>
            <a:off x="10" y="0"/>
            <a:ext cx="9143990" cy="5296554"/>
          </a:xfrm>
          <a:prstGeom prst="rect">
            <a:avLst/>
          </a:prstGeom>
          <a:noFill/>
          <a:ln>
            <a:noFill/>
          </a:ln>
        </p:spPr>
      </p:pic>
      <p:sp>
        <p:nvSpPr>
          <p:cNvPr id="3" name="CaixaDeTexto 2">
            <a:extLst>
              <a:ext uri="{FF2B5EF4-FFF2-40B4-BE49-F238E27FC236}">
                <a16:creationId xmlns:a16="http://schemas.microsoft.com/office/drawing/2014/main" id="{F14A5397-8B0D-82C7-A45C-1BA6ECAED2D5}"/>
              </a:ext>
            </a:extLst>
          </p:cNvPr>
          <p:cNvSpPr txBox="1"/>
          <p:nvPr/>
        </p:nvSpPr>
        <p:spPr>
          <a:xfrm>
            <a:off x="793566" y="0"/>
            <a:ext cx="8350424" cy="306109"/>
          </a:xfrm>
          <a:prstGeom prst="rect">
            <a:avLst/>
          </a:prstGeom>
          <a:noFill/>
        </p:spPr>
        <p:txBody>
          <a:bodyPr wrap="square">
            <a:spAutoFit/>
          </a:bodyPr>
          <a:lstStyle/>
          <a:p>
            <a:pPr algn="ctr">
              <a:lnSpc>
                <a:spcPct val="107000"/>
              </a:lnSpc>
              <a:spcAft>
                <a:spcPts val="800"/>
              </a:spcAft>
              <a:buNone/>
            </a:pPr>
            <a:endParaRPr lang="pt-BR" kern="100" dirty="0">
              <a:ea typeface="Verdana" panose="020B0604030504040204" pitchFamily="34" charset="0"/>
              <a:cs typeface="Times New Roman" panose="02020603050405020304" pitchFamily="18" charset="0"/>
            </a:endParaRPr>
          </a:p>
        </p:txBody>
      </p:sp>
      <p:sp>
        <p:nvSpPr>
          <p:cNvPr id="4" name="CaixaDeTexto 3">
            <a:extLst>
              <a:ext uri="{FF2B5EF4-FFF2-40B4-BE49-F238E27FC236}">
                <a16:creationId xmlns:a16="http://schemas.microsoft.com/office/drawing/2014/main" id="{2DAB1D8A-5E97-B1A2-B338-B0FB2E27B8E3}"/>
              </a:ext>
            </a:extLst>
          </p:cNvPr>
          <p:cNvSpPr txBox="1"/>
          <p:nvPr/>
        </p:nvSpPr>
        <p:spPr>
          <a:xfrm>
            <a:off x="237067" y="101601"/>
            <a:ext cx="8788399" cy="5041900"/>
          </a:xfrm>
          <a:prstGeom prst="rect">
            <a:avLst/>
          </a:prstGeom>
          <a:noFill/>
        </p:spPr>
        <p:txBody>
          <a:bodyPr wrap="square">
            <a:spAutoFit/>
          </a:bodyPr>
          <a:lstStyle/>
          <a:p>
            <a:r>
              <a:rPr lang="pt-BR" b="1" dirty="0"/>
              <a:t> </a:t>
            </a:r>
            <a:endParaRPr lang="pt-BR" dirty="0"/>
          </a:p>
          <a:p>
            <a:pPr algn="ctr"/>
            <a:r>
              <a:rPr lang="pt-BR" b="1" kern="100" dirty="0">
                <a:solidFill>
                  <a:srgbClr val="002060"/>
                </a:solidFill>
                <a:latin typeface="+mj-lt"/>
                <a:ea typeface="Calibri" panose="020F0502020204030204" pitchFamily="34" charset="0"/>
                <a:cs typeface="Times New Roman" panose="02020603050405020304" pitchFamily="18" charset="0"/>
              </a:rPr>
              <a:t>Gerenciamento de riscos </a:t>
            </a:r>
          </a:p>
          <a:p>
            <a:pPr algn="ctr"/>
            <a:endParaRPr lang="pt-BR" b="1" kern="100" dirty="0">
              <a:solidFill>
                <a:srgbClr val="002060"/>
              </a:solidFill>
              <a:latin typeface="+mj-lt"/>
              <a:ea typeface="Calibri" panose="020F0502020204030204" pitchFamily="34" charset="0"/>
              <a:cs typeface="Times New Roman" panose="02020603050405020304" pitchFamily="18" charset="0"/>
            </a:endParaRPr>
          </a:p>
          <a:p>
            <a:pPr algn="ctr"/>
            <a:endParaRPr lang="pt-BR" sz="1400" b="1" kern="100" dirty="0">
              <a:solidFill>
                <a:srgbClr val="002060"/>
              </a:solidFill>
              <a:effectLst/>
              <a:latin typeface="+mj-lt"/>
              <a:ea typeface="Calibri" panose="020F0502020204030204" pitchFamily="34" charset="0"/>
              <a:cs typeface="Times New Roman" panose="02020603050405020304" pitchFamily="18" charset="0"/>
            </a:endParaRPr>
          </a:p>
          <a:p>
            <a:pPr algn="just">
              <a:lnSpc>
                <a:spcPct val="150000"/>
              </a:lnSpc>
            </a:pPr>
            <a:r>
              <a:rPr lang="pt-BR" b="1" kern="100" dirty="0">
                <a:solidFill>
                  <a:srgbClr val="002060"/>
                </a:solidFill>
                <a:latin typeface="+mj-lt"/>
                <a:ea typeface="Calibri" panose="020F0502020204030204" pitchFamily="34" charset="0"/>
                <a:cs typeface="Times New Roman" panose="02020603050405020304" pitchFamily="18" charset="0"/>
              </a:rPr>
              <a:t>Durante a elaboração do PCA</a:t>
            </a:r>
            <a:r>
              <a:rPr lang="pt-BR" kern="100" dirty="0">
                <a:solidFill>
                  <a:schemeClr val="tx1"/>
                </a:solidFill>
                <a:latin typeface="+mj-lt"/>
                <a:ea typeface="Calibri" panose="020F0502020204030204" pitchFamily="34" charset="0"/>
                <a:cs typeface="Times New Roman" panose="02020603050405020304" pitchFamily="18" charset="0"/>
              </a:rPr>
              <a:t>, o gerenciamento de riscos tem por objetivo identificar: </a:t>
            </a:r>
          </a:p>
          <a:p>
            <a:pPr marL="285750" lvl="1" indent="-285750">
              <a:lnSpc>
                <a:spcPct val="150000"/>
              </a:lnSpc>
              <a:buFont typeface="Arial" panose="020B0604020202020204" pitchFamily="34" charset="0"/>
              <a:buChar char="•"/>
            </a:pPr>
            <a:r>
              <a:rPr lang="pt-BR" dirty="0"/>
              <a:t>contratações críticas</a:t>
            </a:r>
          </a:p>
          <a:p>
            <a:pPr marL="285750" lvl="1" indent="-285750">
              <a:lnSpc>
                <a:spcPct val="150000"/>
              </a:lnSpc>
              <a:buFont typeface="Arial" panose="020B0604020202020204" pitchFamily="34" charset="0"/>
              <a:buChar char="•"/>
            </a:pPr>
            <a:r>
              <a:rPr lang="pt-BR" dirty="0"/>
              <a:t>gargalos recorrentes</a:t>
            </a:r>
          </a:p>
          <a:p>
            <a:pPr marL="285750" lvl="1" indent="-285750">
              <a:lnSpc>
                <a:spcPct val="150000"/>
              </a:lnSpc>
              <a:buFont typeface="Arial" panose="020B0604020202020204" pitchFamily="34" charset="0"/>
              <a:buChar char="•"/>
            </a:pPr>
            <a:r>
              <a:rPr lang="pt-BR" dirty="0"/>
              <a:t>riscos institucionais (falta de equipe, prazos eleitorais, orçamento incerto)</a:t>
            </a:r>
          </a:p>
          <a:p>
            <a:pPr>
              <a:lnSpc>
                <a:spcPct val="150000"/>
              </a:lnSpc>
            </a:pPr>
            <a:endParaRPr lang="pt-BR" dirty="0"/>
          </a:p>
          <a:p>
            <a:pPr>
              <a:lnSpc>
                <a:spcPct val="150000"/>
              </a:lnSpc>
            </a:pPr>
            <a:r>
              <a:rPr lang="pt-BR" dirty="0"/>
              <a:t>Exemplos de riscos:</a:t>
            </a:r>
          </a:p>
          <a:p>
            <a:pPr marL="285750" lvl="0" indent="-285750">
              <a:lnSpc>
                <a:spcPct val="150000"/>
              </a:lnSpc>
              <a:buFont typeface="Arial" panose="020B0604020202020204" pitchFamily="34" charset="0"/>
              <a:buChar char="•"/>
            </a:pPr>
            <a:r>
              <a:rPr lang="pt-BR" dirty="0"/>
              <a:t>concentração de contratações no fim do ano</a:t>
            </a:r>
          </a:p>
          <a:p>
            <a:pPr marL="285750" lvl="0" indent="-285750">
              <a:lnSpc>
                <a:spcPct val="150000"/>
              </a:lnSpc>
              <a:buFont typeface="Arial" panose="020B0604020202020204" pitchFamily="34" charset="0"/>
              <a:buChar char="•"/>
            </a:pPr>
            <a:r>
              <a:rPr lang="pt-BR" dirty="0"/>
              <a:t>dependência de fornecedor único</a:t>
            </a:r>
          </a:p>
          <a:p>
            <a:pPr marL="285750" lvl="0" indent="-285750">
              <a:lnSpc>
                <a:spcPct val="150000"/>
              </a:lnSpc>
              <a:buFont typeface="Arial" panose="020B0604020202020204" pitchFamily="34" charset="0"/>
              <a:buChar char="•"/>
            </a:pPr>
            <a:r>
              <a:rPr lang="pt-BR" dirty="0"/>
              <a:t>alta complexidade para equipe reduzida</a:t>
            </a:r>
          </a:p>
          <a:p>
            <a:pPr algn="just"/>
            <a:endParaRPr lang="pt-BR" b="1" kern="100" dirty="0">
              <a:solidFill>
                <a:srgbClr val="002060"/>
              </a:solidFill>
              <a:latin typeface="+mj-lt"/>
              <a:ea typeface="Calibri" panose="020F0502020204030204" pitchFamily="34" charset="0"/>
              <a:cs typeface="Times New Roman" panose="02020603050405020304" pitchFamily="18" charset="0"/>
            </a:endParaRPr>
          </a:p>
          <a:p>
            <a:pPr algn="just"/>
            <a:endParaRPr lang="pt-BR" sz="1400" b="1" kern="100" dirty="0">
              <a:solidFill>
                <a:srgbClr val="002060"/>
              </a:solidFill>
              <a:effectLst/>
              <a:latin typeface="+mj-lt"/>
              <a:ea typeface="Calibri" panose="020F0502020204030204" pitchFamily="34" charset="0"/>
              <a:cs typeface="Times New Roman" panose="02020603050405020304" pitchFamily="18" charset="0"/>
            </a:endParaRPr>
          </a:p>
          <a:p>
            <a:pPr algn="just"/>
            <a:endParaRPr lang="pt-BR" b="1" kern="100" dirty="0">
              <a:solidFill>
                <a:srgbClr val="002060"/>
              </a:solidFill>
              <a:latin typeface="+mj-lt"/>
              <a:ea typeface="Calibri" panose="020F0502020204030204" pitchFamily="34" charset="0"/>
              <a:cs typeface="Times New Roman" panose="02020603050405020304" pitchFamily="18" charset="0"/>
            </a:endParaRPr>
          </a:p>
          <a:p>
            <a:pPr algn="just"/>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buNone/>
            </a:pPr>
            <a:endParaRPr lang="pt-BR" sz="1400" kern="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40454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EB52300C-D362-AF9B-B34E-14BEA7185E47}"/>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5C57A571-664C-80C8-DEBA-FDDEE33E23E6}"/>
              </a:ext>
            </a:extLst>
          </p:cNvPr>
          <p:cNvPicPr preferRelativeResize="0"/>
          <p:nvPr/>
        </p:nvPicPr>
        <p:blipFill>
          <a:blip r:embed="rId3">
            <a:alphaModFix/>
          </a:blip>
          <a:stretch>
            <a:fillRect/>
          </a:stretch>
        </p:blipFill>
        <p:spPr>
          <a:xfrm>
            <a:off x="10" y="0"/>
            <a:ext cx="9143990" cy="5296554"/>
          </a:xfrm>
          <a:prstGeom prst="rect">
            <a:avLst/>
          </a:prstGeom>
          <a:noFill/>
          <a:ln>
            <a:noFill/>
          </a:ln>
        </p:spPr>
      </p:pic>
      <p:sp>
        <p:nvSpPr>
          <p:cNvPr id="3" name="CaixaDeTexto 2">
            <a:extLst>
              <a:ext uri="{FF2B5EF4-FFF2-40B4-BE49-F238E27FC236}">
                <a16:creationId xmlns:a16="http://schemas.microsoft.com/office/drawing/2014/main" id="{63600F0A-9212-D04F-BDC7-5A68AE8AE27B}"/>
              </a:ext>
            </a:extLst>
          </p:cNvPr>
          <p:cNvSpPr txBox="1"/>
          <p:nvPr/>
        </p:nvSpPr>
        <p:spPr>
          <a:xfrm>
            <a:off x="793566" y="0"/>
            <a:ext cx="8350424" cy="306109"/>
          </a:xfrm>
          <a:prstGeom prst="rect">
            <a:avLst/>
          </a:prstGeom>
          <a:noFill/>
        </p:spPr>
        <p:txBody>
          <a:bodyPr wrap="square">
            <a:spAutoFit/>
          </a:bodyPr>
          <a:lstStyle/>
          <a:p>
            <a:pPr algn="ctr">
              <a:lnSpc>
                <a:spcPct val="107000"/>
              </a:lnSpc>
              <a:spcAft>
                <a:spcPts val="800"/>
              </a:spcAft>
              <a:buNone/>
            </a:pPr>
            <a:endParaRPr lang="pt-BR" kern="100" dirty="0">
              <a:ea typeface="Verdana" panose="020B0604030504040204" pitchFamily="34" charset="0"/>
              <a:cs typeface="Times New Roman" panose="02020603050405020304" pitchFamily="18" charset="0"/>
            </a:endParaRPr>
          </a:p>
        </p:txBody>
      </p:sp>
      <p:sp>
        <p:nvSpPr>
          <p:cNvPr id="4" name="CaixaDeTexto 3">
            <a:extLst>
              <a:ext uri="{FF2B5EF4-FFF2-40B4-BE49-F238E27FC236}">
                <a16:creationId xmlns:a16="http://schemas.microsoft.com/office/drawing/2014/main" id="{69EF5268-C24E-730B-D294-DC4500A87C85}"/>
              </a:ext>
            </a:extLst>
          </p:cNvPr>
          <p:cNvSpPr txBox="1"/>
          <p:nvPr/>
        </p:nvSpPr>
        <p:spPr>
          <a:xfrm>
            <a:off x="237067" y="101601"/>
            <a:ext cx="8788399" cy="5261312"/>
          </a:xfrm>
          <a:prstGeom prst="rect">
            <a:avLst/>
          </a:prstGeom>
          <a:noFill/>
        </p:spPr>
        <p:txBody>
          <a:bodyPr wrap="square">
            <a:spAutoFit/>
          </a:bodyPr>
          <a:lstStyle/>
          <a:p>
            <a:r>
              <a:rPr lang="pt-BR" b="1" dirty="0"/>
              <a:t> </a:t>
            </a:r>
            <a:endParaRPr lang="pt-BR" dirty="0"/>
          </a:p>
          <a:p>
            <a:pPr algn="ctr"/>
            <a:r>
              <a:rPr lang="pt-BR" b="1" kern="100" dirty="0">
                <a:solidFill>
                  <a:srgbClr val="002060"/>
                </a:solidFill>
                <a:latin typeface="+mj-lt"/>
                <a:ea typeface="Calibri" panose="020F0502020204030204" pitchFamily="34" charset="0"/>
                <a:cs typeface="Times New Roman" panose="02020603050405020304" pitchFamily="18" charset="0"/>
              </a:rPr>
              <a:t>Gerenciamento de riscos </a:t>
            </a:r>
          </a:p>
          <a:p>
            <a:pPr algn="ctr"/>
            <a:endParaRPr lang="pt-BR" b="1" kern="100" dirty="0">
              <a:solidFill>
                <a:srgbClr val="002060"/>
              </a:solidFill>
              <a:latin typeface="+mj-lt"/>
              <a:ea typeface="Calibri" panose="020F0502020204030204" pitchFamily="34" charset="0"/>
              <a:cs typeface="Times New Roman" panose="02020603050405020304" pitchFamily="18" charset="0"/>
            </a:endParaRPr>
          </a:p>
          <a:p>
            <a:pPr algn="ctr"/>
            <a:endParaRPr lang="pt-BR" sz="1400" b="1" kern="100" dirty="0">
              <a:solidFill>
                <a:srgbClr val="002060"/>
              </a:solidFill>
              <a:effectLst/>
              <a:latin typeface="+mj-lt"/>
              <a:ea typeface="Calibri" panose="020F0502020204030204" pitchFamily="34" charset="0"/>
              <a:cs typeface="Times New Roman" panose="02020603050405020304" pitchFamily="18" charset="0"/>
            </a:endParaRPr>
          </a:p>
          <a:p>
            <a:pPr algn="just">
              <a:lnSpc>
                <a:spcPct val="150000"/>
              </a:lnSpc>
            </a:pPr>
            <a:r>
              <a:rPr lang="pt-BR" b="1" kern="100" dirty="0">
                <a:solidFill>
                  <a:srgbClr val="002060"/>
                </a:solidFill>
                <a:latin typeface="+mj-lt"/>
                <a:ea typeface="Calibri" panose="020F0502020204030204" pitchFamily="34" charset="0"/>
                <a:cs typeface="Times New Roman" panose="02020603050405020304" pitchFamily="18" charset="0"/>
              </a:rPr>
              <a:t>Durante a execução do PCA</a:t>
            </a:r>
          </a:p>
          <a:p>
            <a:endParaRPr lang="pt-BR" dirty="0"/>
          </a:p>
          <a:p>
            <a:r>
              <a:rPr lang="pt-BR" dirty="0"/>
              <a:t>Art. 19.  A partir de julho do ano de execução do plano de contratações anual, os setores de contratações elaborarão, de acordo com as orientações da Secretaria de Gestão da Secretaria Especial de Desburocratização, Gestão e Governo Digital do Ministério da Economia, relatórios de riscos referentes à provável não efetivação da contratação de itens constantes do plano de contratações anual até o término daquele exercício.</a:t>
            </a:r>
          </a:p>
          <a:p>
            <a:r>
              <a:rPr lang="pt-BR" dirty="0"/>
              <a:t>§ 1º  O relatório de gestão de riscos terá frequência mínima bimestral e sua apresentação deverá ocorrer, no mínimo, nos meses de julho, setembro e novembro de cada ano.</a:t>
            </a:r>
          </a:p>
          <a:p>
            <a:r>
              <a:rPr lang="pt-BR" dirty="0"/>
              <a:t>§ 2º  O relatório de que trata o § 1º será encaminhado à autoridade competente para adoção das medidas de correção pertinentes.</a:t>
            </a:r>
          </a:p>
          <a:p>
            <a:r>
              <a:rPr lang="pt-BR" dirty="0"/>
              <a:t>§ 3º  Ao final do ano de vigência do plano de contratações anual, as contratações planejadas e não realizadas serão justificadas quanto aos motivos de sua não consecução, e, se permanecerem necessárias, serão incorporadas ao plano de contratações referente ao ano subsequente. (Decreto nº 10.947, de 2022).</a:t>
            </a:r>
          </a:p>
          <a:p>
            <a:pPr algn="just">
              <a:lnSpc>
                <a:spcPct val="150000"/>
              </a:lnSpc>
            </a:pPr>
            <a:endParaRPr lang="pt-BR" b="1" kern="100" dirty="0">
              <a:solidFill>
                <a:srgbClr val="002060"/>
              </a:solidFill>
              <a:latin typeface="+mj-lt"/>
              <a:ea typeface="Calibri" panose="020F0502020204030204" pitchFamily="34" charset="0"/>
              <a:cs typeface="Times New Roman" panose="02020603050405020304" pitchFamily="18" charset="0"/>
            </a:endParaRPr>
          </a:p>
          <a:p>
            <a:pPr algn="just"/>
            <a:endParaRPr lang="pt-BR" sz="1400" b="1" kern="100" dirty="0">
              <a:solidFill>
                <a:srgbClr val="002060"/>
              </a:solidFill>
              <a:effectLst/>
              <a:latin typeface="+mj-lt"/>
              <a:ea typeface="Calibri" panose="020F0502020204030204" pitchFamily="34" charset="0"/>
              <a:cs typeface="Times New Roman" panose="02020603050405020304" pitchFamily="18" charset="0"/>
            </a:endParaRPr>
          </a:p>
          <a:p>
            <a:pPr algn="just"/>
            <a:endParaRPr lang="pt-BR" b="1" kern="100" dirty="0">
              <a:solidFill>
                <a:srgbClr val="002060"/>
              </a:solidFill>
              <a:latin typeface="+mj-lt"/>
              <a:ea typeface="Calibri" panose="020F0502020204030204" pitchFamily="34" charset="0"/>
              <a:cs typeface="Times New Roman" panose="02020603050405020304" pitchFamily="18" charset="0"/>
            </a:endParaRPr>
          </a:p>
          <a:p>
            <a:pPr algn="just"/>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buNone/>
            </a:pPr>
            <a:endParaRPr lang="pt-BR" sz="1400" kern="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651195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323EE045-A040-7C88-5466-86A7C82931D9}"/>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D5A25EAF-6A25-31E6-A257-EB9FDCAD0071}"/>
              </a:ext>
            </a:extLst>
          </p:cNvPr>
          <p:cNvPicPr preferRelativeResize="0"/>
          <p:nvPr/>
        </p:nvPicPr>
        <p:blipFill>
          <a:blip r:embed="rId3">
            <a:alphaModFix/>
          </a:blip>
          <a:stretch>
            <a:fillRect/>
          </a:stretch>
        </p:blipFill>
        <p:spPr>
          <a:xfrm>
            <a:off x="10" y="0"/>
            <a:ext cx="9143990" cy="5296554"/>
          </a:xfrm>
          <a:prstGeom prst="rect">
            <a:avLst/>
          </a:prstGeom>
          <a:noFill/>
          <a:ln>
            <a:noFill/>
          </a:ln>
        </p:spPr>
      </p:pic>
      <p:sp>
        <p:nvSpPr>
          <p:cNvPr id="3" name="CaixaDeTexto 2">
            <a:extLst>
              <a:ext uri="{FF2B5EF4-FFF2-40B4-BE49-F238E27FC236}">
                <a16:creationId xmlns:a16="http://schemas.microsoft.com/office/drawing/2014/main" id="{A3246055-486E-4826-B4DD-A6B146A44052}"/>
              </a:ext>
            </a:extLst>
          </p:cNvPr>
          <p:cNvSpPr txBox="1"/>
          <p:nvPr/>
        </p:nvSpPr>
        <p:spPr>
          <a:xfrm>
            <a:off x="793566" y="0"/>
            <a:ext cx="8350424" cy="306109"/>
          </a:xfrm>
          <a:prstGeom prst="rect">
            <a:avLst/>
          </a:prstGeom>
          <a:noFill/>
        </p:spPr>
        <p:txBody>
          <a:bodyPr wrap="square">
            <a:spAutoFit/>
          </a:bodyPr>
          <a:lstStyle/>
          <a:p>
            <a:pPr algn="ctr">
              <a:lnSpc>
                <a:spcPct val="107000"/>
              </a:lnSpc>
              <a:spcAft>
                <a:spcPts val="800"/>
              </a:spcAft>
              <a:buNone/>
            </a:pPr>
            <a:endParaRPr lang="pt-BR" kern="100" dirty="0">
              <a:ea typeface="Verdana" panose="020B0604030504040204" pitchFamily="34" charset="0"/>
              <a:cs typeface="Times New Roman" panose="02020603050405020304" pitchFamily="18" charset="0"/>
            </a:endParaRPr>
          </a:p>
        </p:txBody>
      </p:sp>
      <p:sp>
        <p:nvSpPr>
          <p:cNvPr id="4" name="CaixaDeTexto 3">
            <a:extLst>
              <a:ext uri="{FF2B5EF4-FFF2-40B4-BE49-F238E27FC236}">
                <a16:creationId xmlns:a16="http://schemas.microsoft.com/office/drawing/2014/main" id="{131E29D4-FF3F-BDAA-AE81-FB2ABBDBCD31}"/>
              </a:ext>
            </a:extLst>
          </p:cNvPr>
          <p:cNvSpPr txBox="1"/>
          <p:nvPr/>
        </p:nvSpPr>
        <p:spPr>
          <a:xfrm>
            <a:off x="237067" y="101601"/>
            <a:ext cx="8788399" cy="5369034"/>
          </a:xfrm>
          <a:prstGeom prst="rect">
            <a:avLst/>
          </a:prstGeom>
          <a:noFill/>
        </p:spPr>
        <p:txBody>
          <a:bodyPr wrap="square">
            <a:spAutoFit/>
          </a:bodyPr>
          <a:lstStyle/>
          <a:p>
            <a:pPr algn="ctr"/>
            <a:r>
              <a:rPr lang="pt-BR" b="1" dirty="0"/>
              <a:t> </a:t>
            </a:r>
            <a:endParaRPr lang="pt-BR" b="1" dirty="0">
              <a:solidFill>
                <a:srgbClr val="002060"/>
              </a:solidFill>
            </a:endParaRPr>
          </a:p>
          <a:p>
            <a:pPr algn="ctr"/>
            <a:r>
              <a:rPr lang="pt-BR" b="1" dirty="0">
                <a:solidFill>
                  <a:srgbClr val="002060"/>
                </a:solidFill>
              </a:rPr>
              <a:t>APROVAÇÃO DO PCA</a:t>
            </a:r>
          </a:p>
          <a:p>
            <a:pPr algn="ctr"/>
            <a:endParaRPr lang="pt-BR" b="1" dirty="0">
              <a:solidFill>
                <a:srgbClr val="002060"/>
              </a:solidFill>
            </a:endParaRPr>
          </a:p>
          <a:p>
            <a:pPr algn="just"/>
            <a:r>
              <a:rPr lang="pt-BR" b="1" dirty="0">
                <a:solidFill>
                  <a:srgbClr val="002060"/>
                </a:solidFill>
              </a:rPr>
              <a:t>Aprovação pela Autoridade competente</a:t>
            </a:r>
            <a:endParaRPr lang="pt-BR" dirty="0">
              <a:solidFill>
                <a:srgbClr val="002060"/>
              </a:solidFill>
            </a:endParaRPr>
          </a:p>
          <a:p>
            <a:pPr algn="just"/>
            <a:endParaRPr lang="pt-BR" dirty="0"/>
          </a:p>
          <a:p>
            <a:pPr algn="just"/>
            <a:r>
              <a:rPr lang="pt-BR" dirty="0"/>
              <a:t>Art. 12.  Até a primeira quinzena de maio do ano de elaboração do plano de contratações anual, a autoridade competente aprovará as contratações nele previstas, por meio do PGC, observado o disposto no art. 6º.</a:t>
            </a:r>
          </a:p>
          <a:p>
            <a:pPr algn="just"/>
            <a:endParaRPr lang="pt-BR" dirty="0"/>
          </a:p>
          <a:p>
            <a:pPr algn="just"/>
            <a:r>
              <a:rPr lang="pt-BR" dirty="0"/>
              <a:t>§ 1º  </a:t>
            </a:r>
            <a:r>
              <a:rPr lang="pt-BR" dirty="0">
                <a:highlight>
                  <a:srgbClr val="FFFF00"/>
                </a:highlight>
              </a:rPr>
              <a:t>A autoridade competente poderá reprovar itens do plano de contratações anual ou devolvê-lo ao setor de contratações</a:t>
            </a:r>
            <a:r>
              <a:rPr lang="pt-BR" dirty="0"/>
              <a:t>, se necessário, para realizar adequações junto às áreas requisitantes ou técnicas, observado o prazo previsto no </a:t>
            </a:r>
            <a:r>
              <a:rPr lang="pt-BR" b="1" dirty="0"/>
              <a:t>caput.</a:t>
            </a:r>
          </a:p>
          <a:p>
            <a:pPr algn="just"/>
            <a:endParaRPr lang="pt-BR" dirty="0"/>
          </a:p>
          <a:p>
            <a:pPr algn="just"/>
            <a:r>
              <a:rPr lang="pt-BR" dirty="0"/>
              <a:t>§ 2º  O plano de contratações anual aprovado pela autoridade competente será disponibilizado automaticamente no Portal Nacional de Contratações Públicas, observado o disposto no art. 14.</a:t>
            </a:r>
          </a:p>
          <a:p>
            <a:pPr algn="just"/>
            <a:endParaRPr lang="pt-BR" b="1" dirty="0"/>
          </a:p>
          <a:p>
            <a:pPr algn="just"/>
            <a:r>
              <a:rPr lang="pt-BR" b="1" dirty="0">
                <a:solidFill>
                  <a:srgbClr val="002060"/>
                </a:solidFill>
              </a:rPr>
              <a:t>Delegação da aprovação do PCA para Unidades de execução descentralizada</a:t>
            </a:r>
            <a:endParaRPr lang="pt-BR" dirty="0">
              <a:solidFill>
                <a:srgbClr val="002060"/>
              </a:solidFill>
            </a:endParaRPr>
          </a:p>
          <a:p>
            <a:pPr algn="just"/>
            <a:r>
              <a:rPr lang="pt-BR" dirty="0"/>
              <a:t>Art. 13.  A aprovação do plano de contratações anual de órgãos ou entidades com unidades de execução descentralizada poderá ser delegada à autoridade competente daquela unidade a que se refere, observado o disposto no art. 12.</a:t>
            </a:r>
          </a:p>
          <a:p>
            <a:pPr algn="just">
              <a:lnSpc>
                <a:spcPct val="150000"/>
              </a:lnSpc>
            </a:pPr>
            <a:endParaRPr lang="pt-BR" b="1" kern="100" dirty="0">
              <a:solidFill>
                <a:srgbClr val="002060"/>
              </a:solidFill>
              <a:latin typeface="+mj-lt"/>
              <a:ea typeface="Calibri" panose="020F0502020204030204" pitchFamily="34" charset="0"/>
              <a:cs typeface="Times New Roman" panose="02020603050405020304" pitchFamily="18" charset="0"/>
            </a:endParaRPr>
          </a:p>
          <a:p>
            <a:pPr algn="just"/>
            <a:endParaRPr lang="pt-BR" sz="1400" b="1" kern="100" dirty="0">
              <a:solidFill>
                <a:srgbClr val="002060"/>
              </a:solidFill>
              <a:effectLst/>
              <a:latin typeface="+mj-lt"/>
              <a:ea typeface="Calibri" panose="020F0502020204030204" pitchFamily="34" charset="0"/>
              <a:cs typeface="Times New Roman" panose="02020603050405020304" pitchFamily="18" charset="0"/>
            </a:endParaRPr>
          </a:p>
          <a:p>
            <a:pPr algn="just"/>
            <a:endParaRPr lang="pt-BR" b="1" kern="100" dirty="0">
              <a:solidFill>
                <a:srgbClr val="002060"/>
              </a:solidFill>
              <a:latin typeface="+mj-lt"/>
              <a:ea typeface="Calibri" panose="020F0502020204030204" pitchFamily="34" charset="0"/>
              <a:cs typeface="Times New Roman" panose="02020603050405020304" pitchFamily="18" charset="0"/>
            </a:endParaRPr>
          </a:p>
          <a:p>
            <a:pPr algn="just"/>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buNone/>
            </a:pPr>
            <a:endParaRPr lang="pt-BR" sz="1400" kern="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6521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A19A805D-B91A-A119-F1AA-7DB28909DBFD}"/>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44F64FE2-7B4A-4979-93EC-A264D36A7D7A}"/>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62" name="Google Shape;62;p14">
            <a:extLst>
              <a:ext uri="{FF2B5EF4-FFF2-40B4-BE49-F238E27FC236}">
                <a16:creationId xmlns:a16="http://schemas.microsoft.com/office/drawing/2014/main" id="{2401FEF3-5D08-5188-7B30-00DE65537FBE}"/>
              </a:ext>
            </a:extLst>
          </p:cNvPr>
          <p:cNvSpPr txBox="1"/>
          <p:nvPr/>
        </p:nvSpPr>
        <p:spPr>
          <a:xfrm>
            <a:off x="745066" y="338667"/>
            <a:ext cx="7552267" cy="4267805"/>
          </a:xfrm>
          <a:prstGeom prst="rect">
            <a:avLst/>
          </a:prstGeom>
          <a:noFill/>
          <a:ln>
            <a:noFill/>
          </a:ln>
        </p:spPr>
        <p:txBody>
          <a:bodyPr spcFirstLastPara="1" wrap="square" lIns="91425" tIns="91425" rIns="91425" bIns="91425" anchor="t" anchorCtr="0">
            <a:spAutoFit/>
          </a:bodyPr>
          <a:lstStyle/>
          <a:p>
            <a:pPr>
              <a:spcBef>
                <a:spcPts val="1100"/>
              </a:spcBef>
            </a:pPr>
            <a:r>
              <a:rPr lang="pt-BR" b="1" dirty="0">
                <a:solidFill>
                  <a:schemeClr val="tx1"/>
                </a:solidFill>
                <a:highlight>
                  <a:srgbClr val="FFFFFF"/>
                </a:highlight>
              </a:rPr>
              <a:t>Gabriela Lira Borges</a:t>
            </a:r>
          </a:p>
          <a:p>
            <a:pPr>
              <a:spcBef>
                <a:spcPts val="1100"/>
              </a:spcBef>
            </a:pPr>
            <a:r>
              <a:rPr lang="pt-BR" b="1" dirty="0">
                <a:solidFill>
                  <a:schemeClr val="tx1"/>
                </a:solidFill>
                <a:highlight>
                  <a:srgbClr val="FFFFFF"/>
                </a:highlight>
              </a:rPr>
              <a:t>Consultora Jurídica Especializada em Licitações e Contratos Administrativos</a:t>
            </a:r>
          </a:p>
          <a:p>
            <a:pPr>
              <a:spcBef>
                <a:spcPts val="1100"/>
              </a:spcBef>
            </a:pPr>
            <a:r>
              <a:rPr lang="pt-BR" dirty="0">
                <a:solidFill>
                  <a:schemeClr val="tx1"/>
                </a:solidFill>
                <a:highlight>
                  <a:srgbClr val="FFFFFF"/>
                </a:highlight>
              </a:rPr>
              <a:t>Coautora da obra </a:t>
            </a:r>
            <a:r>
              <a:rPr lang="pt-BR" b="1" i="1" dirty="0">
                <a:solidFill>
                  <a:schemeClr val="tx1"/>
                </a:solidFill>
                <a:highlight>
                  <a:srgbClr val="FFFFFF"/>
                </a:highlight>
              </a:rPr>
              <a:t>Horizontes e Perspectivas da Lei nº 14.133/2021 </a:t>
            </a:r>
            <a:r>
              <a:rPr lang="pt-BR" dirty="0">
                <a:solidFill>
                  <a:schemeClr val="tx1"/>
                </a:solidFill>
                <a:highlight>
                  <a:srgbClr val="FFFFFF"/>
                </a:highlight>
              </a:rPr>
              <a:t>(</a:t>
            </a:r>
            <a:r>
              <a:rPr lang="pt-BR" dirty="0" err="1">
                <a:solidFill>
                  <a:schemeClr val="tx1"/>
                </a:solidFill>
                <a:highlight>
                  <a:srgbClr val="FFFFFF"/>
                </a:highlight>
              </a:rPr>
              <a:t>Lumen</a:t>
            </a:r>
            <a:r>
              <a:rPr lang="pt-BR" dirty="0">
                <a:solidFill>
                  <a:schemeClr val="tx1"/>
                </a:solidFill>
                <a:highlight>
                  <a:srgbClr val="FFFFFF"/>
                </a:highlight>
              </a:rPr>
              <a:t> Juris, 2022).</a:t>
            </a:r>
          </a:p>
          <a:p>
            <a:pPr>
              <a:spcBef>
                <a:spcPts val="1100"/>
              </a:spcBef>
            </a:pPr>
            <a:r>
              <a:rPr lang="pt-BR" b="1" dirty="0">
                <a:solidFill>
                  <a:schemeClr val="tx1"/>
                </a:solidFill>
                <a:highlight>
                  <a:srgbClr val="FFFFFF"/>
                </a:highlight>
              </a:rPr>
              <a:t>Experiência prática (2005-2025)</a:t>
            </a:r>
          </a:p>
          <a:p>
            <a:pPr>
              <a:spcBef>
                <a:spcPts val="1100"/>
              </a:spcBef>
            </a:pPr>
            <a:r>
              <a:rPr lang="pt-BR" b="1" dirty="0">
                <a:solidFill>
                  <a:schemeClr val="tx1"/>
                </a:solidFill>
                <a:highlight>
                  <a:srgbClr val="FFFFFF"/>
                </a:highlight>
              </a:rPr>
              <a:t>Procuradora do  Estado - PGE/AC </a:t>
            </a:r>
            <a:r>
              <a:rPr lang="pt-BR" dirty="0">
                <a:solidFill>
                  <a:schemeClr val="tx1"/>
                </a:solidFill>
                <a:highlight>
                  <a:srgbClr val="FFFFFF"/>
                </a:highlight>
              </a:rPr>
              <a:t>(2005 a 2012).</a:t>
            </a:r>
          </a:p>
          <a:p>
            <a:pPr>
              <a:spcBef>
                <a:spcPts val="1100"/>
              </a:spcBef>
            </a:pPr>
            <a:r>
              <a:rPr lang="pt-BR" dirty="0">
                <a:solidFill>
                  <a:schemeClr val="tx1"/>
                </a:solidFill>
                <a:highlight>
                  <a:srgbClr val="FFFFFF"/>
                </a:highlight>
              </a:rPr>
              <a:t>Consultora em licitações e contratos Consultoria Zênite (2012 a 2016).</a:t>
            </a:r>
          </a:p>
          <a:p>
            <a:pPr>
              <a:spcBef>
                <a:spcPts val="1100"/>
              </a:spcBef>
            </a:pPr>
            <a:r>
              <a:rPr lang="pt-BR" dirty="0">
                <a:solidFill>
                  <a:schemeClr val="tx1"/>
                </a:solidFill>
                <a:highlight>
                  <a:srgbClr val="FFFFFF"/>
                </a:highlight>
              </a:rPr>
              <a:t>Assessora Jurídica em licitações e contratos para o Sistema S (2017 a 2025).</a:t>
            </a:r>
          </a:p>
          <a:p>
            <a:pPr>
              <a:spcBef>
                <a:spcPts val="1100"/>
              </a:spcBef>
            </a:pPr>
            <a:r>
              <a:rPr lang="pt-BR" b="1" dirty="0">
                <a:solidFill>
                  <a:schemeClr val="tx1"/>
                </a:solidFill>
                <a:highlight>
                  <a:srgbClr val="FFFFFF"/>
                </a:highlight>
              </a:rPr>
              <a:t>Formação Acadêmica</a:t>
            </a:r>
          </a:p>
          <a:p>
            <a:pPr>
              <a:spcBef>
                <a:spcPts val="1100"/>
              </a:spcBef>
            </a:pPr>
            <a:r>
              <a:rPr lang="pt-BR" b="1" dirty="0">
                <a:solidFill>
                  <a:schemeClr val="tx1"/>
                </a:solidFill>
                <a:highlight>
                  <a:srgbClr val="FFFFFF"/>
                </a:highlight>
              </a:rPr>
              <a:t>Mestre </a:t>
            </a:r>
            <a:r>
              <a:rPr lang="pt-BR" dirty="0">
                <a:solidFill>
                  <a:schemeClr val="tx1"/>
                </a:solidFill>
                <a:highlight>
                  <a:srgbClr val="FFFFFF"/>
                </a:highlight>
              </a:rPr>
              <a:t>em Planejamento e Governança Pública (UTFPR, 2020).</a:t>
            </a:r>
          </a:p>
          <a:p>
            <a:pPr>
              <a:spcBef>
                <a:spcPts val="1100"/>
              </a:spcBef>
            </a:pPr>
            <a:r>
              <a:rPr lang="pt-BR" b="1" dirty="0">
                <a:solidFill>
                  <a:schemeClr val="tx1"/>
                </a:solidFill>
                <a:highlight>
                  <a:srgbClr val="FFFFFF"/>
                </a:highlight>
              </a:rPr>
              <a:t>Pós-Graduada</a:t>
            </a:r>
            <a:r>
              <a:rPr lang="pt-BR" dirty="0">
                <a:solidFill>
                  <a:schemeClr val="tx1"/>
                </a:solidFill>
                <a:highlight>
                  <a:srgbClr val="FFFFFF"/>
                </a:highlight>
              </a:rPr>
              <a:t> em Direito Tributário (</a:t>
            </a:r>
            <a:r>
              <a:rPr lang="pt-BR" dirty="0" err="1">
                <a:solidFill>
                  <a:schemeClr val="tx1"/>
                </a:solidFill>
                <a:highlight>
                  <a:srgbClr val="FFFFFF"/>
                </a:highlight>
              </a:rPr>
              <a:t>Uniderp</a:t>
            </a:r>
            <a:r>
              <a:rPr lang="pt-BR" dirty="0">
                <a:solidFill>
                  <a:schemeClr val="tx1"/>
                </a:solidFill>
                <a:highlight>
                  <a:srgbClr val="FFFFFF"/>
                </a:highlight>
              </a:rPr>
              <a:t>/</a:t>
            </a:r>
            <a:r>
              <a:rPr lang="pt-BR" dirty="0" err="1">
                <a:solidFill>
                  <a:schemeClr val="tx1"/>
                </a:solidFill>
                <a:highlight>
                  <a:srgbClr val="FFFFFF"/>
                </a:highlight>
              </a:rPr>
              <a:t>Anhaguera</a:t>
            </a:r>
            <a:r>
              <a:rPr lang="pt-BR" dirty="0">
                <a:solidFill>
                  <a:schemeClr val="tx1"/>
                </a:solidFill>
                <a:highlight>
                  <a:srgbClr val="FFFFFF"/>
                </a:highlight>
              </a:rPr>
              <a:t>, 2012) e Pós-Graduada em Direito Constitucional pela (UNISUL, 2009). </a:t>
            </a:r>
          </a:p>
          <a:p>
            <a:pPr marL="0" lvl="0" indent="0" algn="l" rtl="0">
              <a:spcBef>
                <a:spcPts val="1100"/>
              </a:spcBef>
              <a:spcAft>
                <a:spcPts val="0"/>
              </a:spcAft>
              <a:buNone/>
            </a:pPr>
            <a:endParaRPr sz="1050" dirty="0">
              <a:solidFill>
                <a:schemeClr val="dk1"/>
              </a:solidFill>
              <a:highlight>
                <a:srgbClr val="FFFFFF"/>
              </a:highlight>
            </a:endParaRPr>
          </a:p>
        </p:txBody>
      </p:sp>
    </p:spTree>
    <p:extLst>
      <p:ext uri="{BB962C8B-B14F-4D97-AF65-F5344CB8AC3E}">
        <p14:creationId xmlns:p14="http://schemas.microsoft.com/office/powerpoint/2010/main" val="2324887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B37AF857-A9AE-016C-4F77-E39FC90E3690}"/>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9F062C4A-D648-9847-CFF2-11E2CB3F204E}"/>
              </a:ext>
            </a:extLst>
          </p:cNvPr>
          <p:cNvPicPr preferRelativeResize="0"/>
          <p:nvPr/>
        </p:nvPicPr>
        <p:blipFill>
          <a:blip r:embed="rId3">
            <a:alphaModFix/>
          </a:blip>
          <a:stretch>
            <a:fillRect/>
          </a:stretch>
        </p:blipFill>
        <p:spPr>
          <a:xfrm>
            <a:off x="10" y="0"/>
            <a:ext cx="9143990" cy="5296554"/>
          </a:xfrm>
          <a:prstGeom prst="rect">
            <a:avLst/>
          </a:prstGeom>
          <a:noFill/>
          <a:ln>
            <a:noFill/>
          </a:ln>
        </p:spPr>
      </p:pic>
      <p:sp>
        <p:nvSpPr>
          <p:cNvPr id="3" name="CaixaDeTexto 2">
            <a:extLst>
              <a:ext uri="{FF2B5EF4-FFF2-40B4-BE49-F238E27FC236}">
                <a16:creationId xmlns:a16="http://schemas.microsoft.com/office/drawing/2014/main" id="{EC1692CD-A181-AD40-EF6C-F1F9A8038028}"/>
              </a:ext>
            </a:extLst>
          </p:cNvPr>
          <p:cNvSpPr txBox="1"/>
          <p:nvPr/>
        </p:nvSpPr>
        <p:spPr>
          <a:xfrm>
            <a:off x="793566" y="0"/>
            <a:ext cx="8350424" cy="306109"/>
          </a:xfrm>
          <a:prstGeom prst="rect">
            <a:avLst/>
          </a:prstGeom>
          <a:noFill/>
        </p:spPr>
        <p:txBody>
          <a:bodyPr wrap="square">
            <a:spAutoFit/>
          </a:bodyPr>
          <a:lstStyle/>
          <a:p>
            <a:pPr algn="ctr">
              <a:lnSpc>
                <a:spcPct val="107000"/>
              </a:lnSpc>
              <a:spcAft>
                <a:spcPts val="800"/>
              </a:spcAft>
              <a:buNone/>
            </a:pPr>
            <a:endParaRPr lang="pt-BR" kern="100" dirty="0">
              <a:ea typeface="Verdana" panose="020B0604030504040204" pitchFamily="34" charset="0"/>
              <a:cs typeface="Times New Roman" panose="02020603050405020304" pitchFamily="18" charset="0"/>
            </a:endParaRPr>
          </a:p>
        </p:txBody>
      </p:sp>
      <p:sp>
        <p:nvSpPr>
          <p:cNvPr id="4" name="CaixaDeTexto 3">
            <a:extLst>
              <a:ext uri="{FF2B5EF4-FFF2-40B4-BE49-F238E27FC236}">
                <a16:creationId xmlns:a16="http://schemas.microsoft.com/office/drawing/2014/main" id="{8A455AA9-F394-75D3-3C5B-AE0B6AB9E2A4}"/>
              </a:ext>
            </a:extLst>
          </p:cNvPr>
          <p:cNvSpPr txBox="1"/>
          <p:nvPr/>
        </p:nvSpPr>
        <p:spPr>
          <a:xfrm>
            <a:off x="237067" y="101601"/>
            <a:ext cx="8788399" cy="5476756"/>
          </a:xfrm>
          <a:prstGeom prst="rect">
            <a:avLst/>
          </a:prstGeom>
          <a:noFill/>
        </p:spPr>
        <p:txBody>
          <a:bodyPr wrap="square">
            <a:spAutoFit/>
          </a:bodyPr>
          <a:lstStyle/>
          <a:p>
            <a:pPr algn="ctr"/>
            <a:endParaRPr lang="pt-BR" b="1" dirty="0"/>
          </a:p>
          <a:p>
            <a:pPr algn="ctr"/>
            <a:endParaRPr lang="pt-BR" b="1" dirty="0"/>
          </a:p>
          <a:p>
            <a:pPr algn="ctr"/>
            <a:r>
              <a:rPr lang="pt-BR" b="1" dirty="0"/>
              <a:t> </a:t>
            </a:r>
            <a:r>
              <a:rPr lang="pt-BR" b="1" dirty="0">
                <a:solidFill>
                  <a:srgbClr val="002060"/>
                </a:solidFill>
              </a:rPr>
              <a:t> O TCU E O PCA</a:t>
            </a:r>
          </a:p>
          <a:p>
            <a:pPr algn="ctr"/>
            <a:endParaRPr lang="pt-BR" b="1" dirty="0">
              <a:solidFill>
                <a:srgbClr val="002060"/>
              </a:solidFill>
              <a:latin typeface="+mj-lt"/>
            </a:endParaRPr>
          </a:p>
          <a:p>
            <a:pPr algn="just"/>
            <a:r>
              <a:rPr lang="pt-BR" b="1" dirty="0">
                <a:solidFill>
                  <a:srgbClr val="002060"/>
                </a:solidFill>
                <a:latin typeface="+mj-lt"/>
              </a:rPr>
              <a:t>2009</a:t>
            </a:r>
            <a:r>
              <a:rPr lang="pt-BR" dirty="0">
                <a:solidFill>
                  <a:srgbClr val="002060"/>
                </a:solidFill>
                <a:latin typeface="+mj-lt"/>
              </a:rPr>
              <a:t>: [Enunciado] O administrador público deve realizar planejamento anual para compras, a fim de evitar o fracionamento irregular de despesa e a fuga ao procedimento licitatório adequado. (Acórdão nº </a:t>
            </a:r>
            <a:r>
              <a:rPr lang="pt-BR" u="sng" dirty="0">
                <a:latin typeface="+mj-lt"/>
                <a:hlinkClick r:id="rId4"/>
              </a:rPr>
              <a:t>1046/2009-TCU-Segunda Câmara</a:t>
            </a:r>
            <a:r>
              <a:rPr lang="pt-BR" u="sng" dirty="0">
                <a:latin typeface="+mj-lt"/>
              </a:rPr>
              <a:t>)</a:t>
            </a:r>
          </a:p>
          <a:p>
            <a:pPr algn="just"/>
            <a:endParaRPr lang="pt-BR" u="sng" dirty="0">
              <a:latin typeface="+mj-lt"/>
            </a:endParaRPr>
          </a:p>
          <a:p>
            <a:pPr algn="just"/>
            <a:r>
              <a:rPr lang="pt-BR" b="1" dirty="0">
                <a:solidFill>
                  <a:srgbClr val="002060"/>
                </a:solidFill>
                <a:latin typeface="+mj-lt"/>
              </a:rPr>
              <a:t>2015: </a:t>
            </a:r>
            <a:r>
              <a:rPr lang="pt-BR" dirty="0">
                <a:latin typeface="+mj-lt"/>
              </a:rPr>
              <a:t>9.2 recomendar à Secretaria de Logística e Tecnologia da Informação (SLTI/MP) que: 9.2.1. oriente as organizações sob sua esfera de atuação a: […] 9.2.1.12. executar processo de planejamento das aquisições, contemplando, pelo menos: 9.2.1.12.1. elaboração, com participação de representantes dos diversos setores da organização, de um documento que materialize o plano de aquisições, contemplando, para cada contratação pretendida, informações como: descrição do objeto, quantidade estimada para a contratação, valor estimado, identificação do requisitante, justificativa da necessidade, período estimado para executar a aquisição (e.g., mês), programa/ação suportado(a) pela aquisição, e objetivo(s) estratégico(s) apoiado(s) pela aquisição; 9.2.1.12.2. aprovação, pela mais alta autoridade da organização, do plano de aquisições; 9.2.1.12.3. divulgação do plano de aquisições na internet; 9.2.1.12.4. acompanhamento periódico da execução do plano, para correção de desvios; (</a:t>
            </a:r>
            <a:r>
              <a:rPr lang="pt-BR" u="sng" dirty="0">
                <a:solidFill>
                  <a:srgbClr val="0A58CA"/>
                </a:solidFill>
                <a:latin typeface="+mj-lt"/>
                <a:hlinkClick r:id="rId5"/>
              </a:rPr>
              <a:t>Acórdão 2622/2015-TCU-Plenário</a:t>
            </a:r>
            <a:r>
              <a:rPr lang="pt-BR" u="sng" dirty="0">
                <a:solidFill>
                  <a:srgbClr val="0A58CA"/>
                </a:solidFill>
                <a:latin typeface="+mj-lt"/>
              </a:rPr>
              <a:t>). </a:t>
            </a:r>
            <a:endParaRPr lang="pt-BR" u="sng" dirty="0">
              <a:latin typeface="+mj-lt"/>
            </a:endParaRPr>
          </a:p>
          <a:p>
            <a:pPr algn="just"/>
            <a:endParaRPr lang="pt-BR" u="sng" dirty="0">
              <a:solidFill>
                <a:srgbClr val="002060"/>
              </a:solidFill>
            </a:endParaRPr>
          </a:p>
          <a:p>
            <a:pPr algn="just"/>
            <a:endParaRPr lang="pt-BR" u="sng" dirty="0">
              <a:solidFill>
                <a:srgbClr val="002060"/>
              </a:solidFill>
            </a:endParaRPr>
          </a:p>
          <a:p>
            <a:endParaRPr lang="pt-BR" b="1" kern="100" dirty="0">
              <a:solidFill>
                <a:srgbClr val="002060"/>
              </a:solidFill>
              <a:latin typeface="+mj-lt"/>
              <a:ea typeface="Calibri" panose="020F0502020204030204" pitchFamily="34" charset="0"/>
              <a:cs typeface="Times New Roman" panose="02020603050405020304" pitchFamily="18" charset="0"/>
            </a:endParaRPr>
          </a:p>
          <a:p>
            <a:pPr algn="just"/>
            <a:endParaRPr lang="pt-BR" sz="1400" b="1" kern="100" dirty="0">
              <a:solidFill>
                <a:srgbClr val="002060"/>
              </a:solidFill>
              <a:effectLst/>
              <a:latin typeface="+mj-lt"/>
              <a:ea typeface="Calibri" panose="020F0502020204030204" pitchFamily="34" charset="0"/>
              <a:cs typeface="Times New Roman" panose="02020603050405020304" pitchFamily="18" charset="0"/>
            </a:endParaRPr>
          </a:p>
          <a:p>
            <a:pPr algn="just"/>
            <a:endParaRPr lang="pt-BR" b="1" kern="100" dirty="0">
              <a:solidFill>
                <a:srgbClr val="002060"/>
              </a:solidFill>
              <a:latin typeface="+mj-lt"/>
              <a:ea typeface="Calibri" panose="020F0502020204030204" pitchFamily="34" charset="0"/>
              <a:cs typeface="Times New Roman" panose="02020603050405020304" pitchFamily="18" charset="0"/>
            </a:endParaRPr>
          </a:p>
          <a:p>
            <a:pPr algn="just"/>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buNone/>
            </a:pPr>
            <a:endParaRPr lang="pt-BR" sz="1400" kern="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8192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989B987A-F2C5-75F2-6F99-8AFC1BF51960}"/>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88D783D3-5EDC-355C-C39B-C1C6F44BF5D5}"/>
              </a:ext>
            </a:extLst>
          </p:cNvPr>
          <p:cNvPicPr preferRelativeResize="0"/>
          <p:nvPr/>
        </p:nvPicPr>
        <p:blipFill>
          <a:blip r:embed="rId3">
            <a:alphaModFix/>
          </a:blip>
          <a:stretch>
            <a:fillRect/>
          </a:stretch>
        </p:blipFill>
        <p:spPr>
          <a:xfrm>
            <a:off x="10" y="0"/>
            <a:ext cx="9143990" cy="5296554"/>
          </a:xfrm>
          <a:prstGeom prst="rect">
            <a:avLst/>
          </a:prstGeom>
          <a:noFill/>
          <a:ln>
            <a:noFill/>
          </a:ln>
        </p:spPr>
      </p:pic>
      <p:sp>
        <p:nvSpPr>
          <p:cNvPr id="3" name="CaixaDeTexto 2">
            <a:extLst>
              <a:ext uri="{FF2B5EF4-FFF2-40B4-BE49-F238E27FC236}">
                <a16:creationId xmlns:a16="http://schemas.microsoft.com/office/drawing/2014/main" id="{4D0E3E30-221D-A2C8-734F-14E6109589AC}"/>
              </a:ext>
            </a:extLst>
          </p:cNvPr>
          <p:cNvSpPr txBox="1"/>
          <p:nvPr/>
        </p:nvSpPr>
        <p:spPr>
          <a:xfrm>
            <a:off x="793566" y="0"/>
            <a:ext cx="8350424" cy="306109"/>
          </a:xfrm>
          <a:prstGeom prst="rect">
            <a:avLst/>
          </a:prstGeom>
          <a:noFill/>
        </p:spPr>
        <p:txBody>
          <a:bodyPr wrap="square">
            <a:spAutoFit/>
          </a:bodyPr>
          <a:lstStyle/>
          <a:p>
            <a:pPr algn="ctr">
              <a:lnSpc>
                <a:spcPct val="107000"/>
              </a:lnSpc>
              <a:spcAft>
                <a:spcPts val="800"/>
              </a:spcAft>
              <a:buNone/>
            </a:pPr>
            <a:endParaRPr lang="pt-BR" kern="100" dirty="0">
              <a:ea typeface="Verdana" panose="020B0604030504040204" pitchFamily="34" charset="0"/>
              <a:cs typeface="Times New Roman" panose="02020603050405020304" pitchFamily="18" charset="0"/>
            </a:endParaRPr>
          </a:p>
        </p:txBody>
      </p:sp>
      <p:sp>
        <p:nvSpPr>
          <p:cNvPr id="4" name="CaixaDeTexto 3">
            <a:extLst>
              <a:ext uri="{FF2B5EF4-FFF2-40B4-BE49-F238E27FC236}">
                <a16:creationId xmlns:a16="http://schemas.microsoft.com/office/drawing/2014/main" id="{2934090E-B8B3-091F-92F4-F05A1C8F0CB4}"/>
              </a:ext>
            </a:extLst>
          </p:cNvPr>
          <p:cNvSpPr txBox="1"/>
          <p:nvPr/>
        </p:nvSpPr>
        <p:spPr>
          <a:xfrm>
            <a:off x="237067" y="101601"/>
            <a:ext cx="8788399" cy="5476756"/>
          </a:xfrm>
          <a:prstGeom prst="rect">
            <a:avLst/>
          </a:prstGeom>
          <a:noFill/>
        </p:spPr>
        <p:txBody>
          <a:bodyPr wrap="square">
            <a:spAutoFit/>
          </a:bodyPr>
          <a:lstStyle/>
          <a:p>
            <a:pPr algn="ctr"/>
            <a:endParaRPr lang="pt-BR" b="1" dirty="0"/>
          </a:p>
          <a:p>
            <a:pPr algn="ctr"/>
            <a:endParaRPr lang="pt-BR" b="1" dirty="0"/>
          </a:p>
          <a:p>
            <a:pPr algn="ctr"/>
            <a:r>
              <a:rPr lang="pt-BR" b="1" dirty="0"/>
              <a:t> </a:t>
            </a:r>
            <a:r>
              <a:rPr lang="pt-BR" b="1" dirty="0">
                <a:solidFill>
                  <a:srgbClr val="002060"/>
                </a:solidFill>
              </a:rPr>
              <a:t> O TCU E O PCA</a:t>
            </a:r>
          </a:p>
          <a:p>
            <a:pPr algn="ctr"/>
            <a:endParaRPr lang="pt-BR" b="1" dirty="0">
              <a:solidFill>
                <a:srgbClr val="002060"/>
              </a:solidFill>
            </a:endParaRPr>
          </a:p>
          <a:p>
            <a:pPr algn="just"/>
            <a:r>
              <a:rPr lang="pt-BR" b="1" dirty="0">
                <a:solidFill>
                  <a:srgbClr val="002060"/>
                </a:solidFill>
              </a:rPr>
              <a:t>2018: </a:t>
            </a:r>
            <a:r>
              <a:rPr lang="pt-BR" b="1" dirty="0"/>
              <a:t>Exemplo de controle que pode ser adotado para evitar a ocorrência de fracionamento é a elaboração de plano anual de aquisições</a:t>
            </a:r>
            <a:r>
              <a:rPr lang="pt-BR" dirty="0"/>
              <a:t>, por meio do qual as organizações podem identificar possíveis compras recorrentes. 69. Além de evitar o fracionamento de despesas, o plano anual de aquisições pode proporcionar outros benefícios, a exemplo da economia de escala, pois a consolidação, por um órgão central, de planos elaborados por diversas unidades possibilita a identificação de potenciais compras conjuntas. Outro exemplo é a alocação planejada da força de trabalho da área contratações, possibilitada pelo mapeamento dos períodos nos quais as diversas aquisições serão efetuadas. Por fim, outra externalidade positiva do plano de aquisições é o potencial aumento de qualidade e eficiência dos certames nos casos em que houver publicação do plano para a sociedade, pois, ao conhecer previamente o provável cronograma das licitações, o mercado pode se planejar para oferecer melhores condições de fornecimento. (</a:t>
            </a:r>
            <a:r>
              <a:rPr lang="pt-BR" u="sng" dirty="0">
                <a:hlinkClick r:id="rId4"/>
              </a:rPr>
              <a:t>Acórdão 1796/2018-TCU-Plenário</a:t>
            </a:r>
            <a:r>
              <a:rPr lang="pt-BR" u="sng" dirty="0"/>
              <a:t>). </a:t>
            </a:r>
            <a:endParaRPr lang="pt-BR" u="sng" dirty="0">
              <a:solidFill>
                <a:srgbClr val="002060"/>
              </a:solidFill>
            </a:endParaRPr>
          </a:p>
          <a:p>
            <a:pPr algn="just"/>
            <a:endParaRPr lang="pt-BR" u="sng" dirty="0">
              <a:solidFill>
                <a:srgbClr val="002060"/>
              </a:solidFill>
            </a:endParaRPr>
          </a:p>
          <a:p>
            <a:pPr algn="just"/>
            <a:r>
              <a:rPr lang="pt-BR" b="1" dirty="0">
                <a:solidFill>
                  <a:srgbClr val="002060"/>
                </a:solidFill>
              </a:rPr>
              <a:t>2018: </a:t>
            </a:r>
            <a:r>
              <a:rPr lang="pt-BR" dirty="0"/>
              <a:t>9.3. recomendar ao Ministério do Planejamento, Desenvolvimento e Gestão que estabeleça regras e procedimentos gerais para elaboração do plano anual de contratações de órgãos e entidades, tendo em vista seu poder normativo previsto no art. 27, parágrafo único, da IN MPDG 5/2017.</a:t>
            </a:r>
            <a:r>
              <a:rPr lang="pt-BR" u="sng" dirty="0"/>
              <a:t>(</a:t>
            </a:r>
            <a:r>
              <a:rPr lang="pt-BR" u="sng" dirty="0">
                <a:hlinkClick r:id="rId5"/>
              </a:rPr>
              <a:t>Acórdão 2681/2018-TCU-Plenário</a:t>
            </a:r>
            <a:r>
              <a:rPr lang="pt-BR" u="sng" dirty="0"/>
              <a:t>)</a:t>
            </a:r>
            <a:endParaRPr lang="pt-BR" u="sng" dirty="0">
              <a:solidFill>
                <a:srgbClr val="002060"/>
              </a:solidFill>
            </a:endParaRPr>
          </a:p>
          <a:p>
            <a:endParaRPr lang="pt-BR" b="1" kern="100" dirty="0">
              <a:solidFill>
                <a:srgbClr val="002060"/>
              </a:solidFill>
              <a:latin typeface="+mj-lt"/>
              <a:ea typeface="Calibri" panose="020F0502020204030204" pitchFamily="34" charset="0"/>
              <a:cs typeface="Times New Roman" panose="02020603050405020304" pitchFamily="18" charset="0"/>
            </a:endParaRPr>
          </a:p>
          <a:p>
            <a:pPr algn="just"/>
            <a:endParaRPr lang="pt-BR" sz="1400" b="1" kern="100" dirty="0">
              <a:solidFill>
                <a:srgbClr val="002060"/>
              </a:solidFill>
              <a:effectLst/>
              <a:latin typeface="+mj-lt"/>
              <a:ea typeface="Calibri" panose="020F0502020204030204" pitchFamily="34" charset="0"/>
              <a:cs typeface="Times New Roman" panose="02020603050405020304" pitchFamily="18" charset="0"/>
            </a:endParaRPr>
          </a:p>
          <a:p>
            <a:pPr algn="just"/>
            <a:endParaRPr lang="pt-BR" b="1" kern="100" dirty="0">
              <a:solidFill>
                <a:srgbClr val="002060"/>
              </a:solidFill>
              <a:latin typeface="+mj-lt"/>
              <a:ea typeface="Calibri" panose="020F0502020204030204" pitchFamily="34" charset="0"/>
              <a:cs typeface="Times New Roman" panose="02020603050405020304" pitchFamily="18" charset="0"/>
            </a:endParaRPr>
          </a:p>
          <a:p>
            <a:pPr algn="just"/>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buNone/>
            </a:pPr>
            <a:endParaRPr lang="pt-BR" sz="1400" kern="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2585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FDBB8E6B-B55E-2E3D-C390-3F37DC688A98}"/>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BEA35BE9-7FC8-1CA2-0ACF-09DBE02B6C86}"/>
              </a:ext>
            </a:extLst>
          </p:cNvPr>
          <p:cNvPicPr preferRelativeResize="0"/>
          <p:nvPr/>
        </p:nvPicPr>
        <p:blipFill>
          <a:blip r:embed="rId3">
            <a:alphaModFix/>
          </a:blip>
          <a:stretch>
            <a:fillRect/>
          </a:stretch>
        </p:blipFill>
        <p:spPr>
          <a:xfrm>
            <a:off x="10" y="0"/>
            <a:ext cx="9143990" cy="5296554"/>
          </a:xfrm>
          <a:prstGeom prst="rect">
            <a:avLst/>
          </a:prstGeom>
          <a:noFill/>
          <a:ln>
            <a:noFill/>
          </a:ln>
        </p:spPr>
      </p:pic>
      <p:sp>
        <p:nvSpPr>
          <p:cNvPr id="3" name="CaixaDeTexto 2">
            <a:extLst>
              <a:ext uri="{FF2B5EF4-FFF2-40B4-BE49-F238E27FC236}">
                <a16:creationId xmlns:a16="http://schemas.microsoft.com/office/drawing/2014/main" id="{B9D3C66A-7F73-D0A6-F5EF-CF6EFD2881AC}"/>
              </a:ext>
            </a:extLst>
          </p:cNvPr>
          <p:cNvSpPr txBox="1"/>
          <p:nvPr/>
        </p:nvSpPr>
        <p:spPr>
          <a:xfrm>
            <a:off x="793566" y="0"/>
            <a:ext cx="8350424" cy="306109"/>
          </a:xfrm>
          <a:prstGeom prst="rect">
            <a:avLst/>
          </a:prstGeom>
          <a:noFill/>
        </p:spPr>
        <p:txBody>
          <a:bodyPr wrap="square">
            <a:spAutoFit/>
          </a:bodyPr>
          <a:lstStyle/>
          <a:p>
            <a:pPr algn="ctr">
              <a:lnSpc>
                <a:spcPct val="107000"/>
              </a:lnSpc>
              <a:spcAft>
                <a:spcPts val="800"/>
              </a:spcAft>
              <a:buNone/>
            </a:pPr>
            <a:endParaRPr lang="pt-BR" kern="100" dirty="0">
              <a:ea typeface="Verdana" panose="020B0604030504040204" pitchFamily="34" charset="0"/>
              <a:cs typeface="Times New Roman" panose="02020603050405020304" pitchFamily="18" charset="0"/>
            </a:endParaRPr>
          </a:p>
        </p:txBody>
      </p:sp>
      <p:sp>
        <p:nvSpPr>
          <p:cNvPr id="4" name="CaixaDeTexto 3">
            <a:extLst>
              <a:ext uri="{FF2B5EF4-FFF2-40B4-BE49-F238E27FC236}">
                <a16:creationId xmlns:a16="http://schemas.microsoft.com/office/drawing/2014/main" id="{DD64491B-7A24-A298-8468-4D7F49E624C2}"/>
              </a:ext>
            </a:extLst>
          </p:cNvPr>
          <p:cNvSpPr txBox="1"/>
          <p:nvPr/>
        </p:nvSpPr>
        <p:spPr>
          <a:xfrm>
            <a:off x="177800" y="153054"/>
            <a:ext cx="8788399" cy="4614981"/>
          </a:xfrm>
          <a:prstGeom prst="rect">
            <a:avLst/>
          </a:prstGeom>
          <a:noFill/>
        </p:spPr>
        <p:txBody>
          <a:bodyPr wrap="square">
            <a:spAutoFit/>
          </a:bodyPr>
          <a:lstStyle/>
          <a:p>
            <a:pPr algn="ctr"/>
            <a:endParaRPr lang="pt-BR" b="1" dirty="0"/>
          </a:p>
          <a:p>
            <a:pPr algn="ctr"/>
            <a:endParaRPr lang="pt-BR" b="1" dirty="0"/>
          </a:p>
          <a:p>
            <a:pPr algn="ctr"/>
            <a:r>
              <a:rPr lang="pt-BR" b="1" kern="100" dirty="0">
                <a:solidFill>
                  <a:srgbClr val="002060"/>
                </a:solidFill>
                <a:latin typeface="+mj-lt"/>
                <a:ea typeface="Calibri" panose="020F0502020204030204" pitchFamily="34" charset="0"/>
                <a:cs typeface="Times New Roman" panose="02020603050405020304" pitchFamily="18" charset="0"/>
              </a:rPr>
              <a:t>EXEMPLO DE REGULAMENTAÇÃO MUNICIPAL SOBRE PCA</a:t>
            </a:r>
          </a:p>
          <a:p>
            <a:pPr algn="ctr"/>
            <a:endParaRPr lang="pt-BR" b="1" kern="100" dirty="0">
              <a:solidFill>
                <a:srgbClr val="002060"/>
              </a:solidFill>
              <a:latin typeface="+mj-lt"/>
              <a:ea typeface="Calibri" panose="020F0502020204030204" pitchFamily="34" charset="0"/>
              <a:cs typeface="Times New Roman" panose="02020603050405020304" pitchFamily="18" charset="0"/>
            </a:endParaRPr>
          </a:p>
          <a:p>
            <a:br>
              <a:rPr lang="pt-BR" dirty="0"/>
            </a:br>
            <a:r>
              <a:rPr lang="pt-BR" b="1" dirty="0"/>
              <a:t>Art. 6º</a:t>
            </a:r>
            <a:r>
              <a:rPr lang="pt-BR" dirty="0"/>
              <a:t> O Plano de Contratações Anual é o documento que consolida as demandas que a Administração Municipal pretende contratar no exercício subsequente ao de sua elaboração, tendo os seguintes objetivos:</a:t>
            </a:r>
            <a:br>
              <a:rPr lang="pt-BR" dirty="0"/>
            </a:br>
            <a:br>
              <a:rPr lang="pt-BR" dirty="0"/>
            </a:br>
            <a:r>
              <a:rPr lang="pt-BR" dirty="0"/>
              <a:t>I - racionalizar as contratações da Administração Municipal;</a:t>
            </a:r>
            <a:br>
              <a:rPr lang="pt-BR" dirty="0"/>
            </a:br>
            <a:br>
              <a:rPr lang="pt-BR" dirty="0"/>
            </a:br>
            <a:r>
              <a:rPr lang="pt-BR" dirty="0"/>
              <a:t>II - garantir o alinhamento com o planejamento estratégico do município de Jaguariaíva;</a:t>
            </a:r>
            <a:br>
              <a:rPr lang="pt-BR" dirty="0"/>
            </a:br>
            <a:br>
              <a:rPr lang="pt-BR" dirty="0"/>
            </a:br>
            <a:r>
              <a:rPr lang="pt-BR" dirty="0"/>
              <a:t>III - subsidiar a elaboração das Leis orçamentárias; e</a:t>
            </a:r>
            <a:br>
              <a:rPr lang="pt-BR" dirty="0"/>
            </a:br>
            <a:br>
              <a:rPr lang="pt-BR" dirty="0"/>
            </a:br>
            <a:r>
              <a:rPr lang="pt-BR" dirty="0"/>
              <a:t>IV - apresentar ao setor privado as pretensões contratuais da Administração Municipal para o próximo exercício, para estimular a maior participação de fornecedores nos processos de contratação.</a:t>
            </a:r>
            <a:br>
              <a:rPr lang="pt-BR" dirty="0"/>
            </a:br>
            <a:endParaRPr lang="pt-BR" b="1" kern="100" dirty="0">
              <a:solidFill>
                <a:srgbClr val="002060"/>
              </a:solidFill>
              <a:latin typeface="+mj-lt"/>
              <a:ea typeface="Calibri" panose="020F0502020204030204" pitchFamily="34" charset="0"/>
              <a:cs typeface="Times New Roman" panose="02020603050405020304" pitchFamily="18" charset="0"/>
            </a:endParaRPr>
          </a:p>
          <a:p>
            <a:pPr algn="just"/>
            <a:endParaRPr lang="pt-BR" sz="1400" b="1" kern="100" dirty="0">
              <a:solidFill>
                <a:srgbClr val="002060"/>
              </a:solidFill>
              <a:effectLst/>
              <a:latin typeface="+mj-lt"/>
              <a:ea typeface="Calibri" panose="020F0502020204030204" pitchFamily="34" charset="0"/>
              <a:cs typeface="Times New Roman" panose="02020603050405020304" pitchFamily="18" charset="0"/>
            </a:endParaRPr>
          </a:p>
          <a:p>
            <a:pPr algn="just"/>
            <a:endParaRPr lang="pt-BR" b="1" kern="100" dirty="0">
              <a:solidFill>
                <a:srgbClr val="002060"/>
              </a:solidFill>
              <a:latin typeface="+mj-lt"/>
              <a:ea typeface="Calibri" panose="020F0502020204030204" pitchFamily="34" charset="0"/>
              <a:cs typeface="Times New Roman" panose="02020603050405020304" pitchFamily="18" charset="0"/>
            </a:endParaRPr>
          </a:p>
          <a:p>
            <a:pPr algn="just"/>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buNone/>
            </a:pPr>
            <a:endParaRPr lang="pt-BR" sz="1400" kern="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61864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20D6B9FB-2CA4-1A09-9836-040AAD69A222}"/>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5BA3A4E6-2043-4E45-2343-A4890D61ADB7}"/>
              </a:ext>
            </a:extLst>
          </p:cNvPr>
          <p:cNvPicPr preferRelativeResize="0"/>
          <p:nvPr/>
        </p:nvPicPr>
        <p:blipFill>
          <a:blip r:embed="rId3">
            <a:alphaModFix/>
          </a:blip>
          <a:stretch>
            <a:fillRect/>
          </a:stretch>
        </p:blipFill>
        <p:spPr>
          <a:xfrm>
            <a:off x="10" y="0"/>
            <a:ext cx="9143990" cy="5296554"/>
          </a:xfrm>
          <a:prstGeom prst="rect">
            <a:avLst/>
          </a:prstGeom>
          <a:noFill/>
          <a:ln>
            <a:noFill/>
          </a:ln>
        </p:spPr>
      </p:pic>
      <p:sp>
        <p:nvSpPr>
          <p:cNvPr id="3" name="CaixaDeTexto 2">
            <a:extLst>
              <a:ext uri="{FF2B5EF4-FFF2-40B4-BE49-F238E27FC236}">
                <a16:creationId xmlns:a16="http://schemas.microsoft.com/office/drawing/2014/main" id="{9D76B78D-8283-567F-27CE-305EFE35DDF3}"/>
              </a:ext>
            </a:extLst>
          </p:cNvPr>
          <p:cNvSpPr txBox="1"/>
          <p:nvPr/>
        </p:nvSpPr>
        <p:spPr>
          <a:xfrm>
            <a:off x="793566" y="0"/>
            <a:ext cx="8350424" cy="306109"/>
          </a:xfrm>
          <a:prstGeom prst="rect">
            <a:avLst/>
          </a:prstGeom>
          <a:noFill/>
        </p:spPr>
        <p:txBody>
          <a:bodyPr wrap="square">
            <a:spAutoFit/>
          </a:bodyPr>
          <a:lstStyle/>
          <a:p>
            <a:pPr algn="ctr">
              <a:lnSpc>
                <a:spcPct val="107000"/>
              </a:lnSpc>
              <a:spcAft>
                <a:spcPts val="800"/>
              </a:spcAft>
              <a:buNone/>
            </a:pPr>
            <a:endParaRPr lang="pt-BR" kern="100" dirty="0">
              <a:ea typeface="Verdana" panose="020B0604030504040204" pitchFamily="34" charset="0"/>
              <a:cs typeface="Times New Roman" panose="02020603050405020304" pitchFamily="18" charset="0"/>
            </a:endParaRPr>
          </a:p>
        </p:txBody>
      </p:sp>
      <p:sp>
        <p:nvSpPr>
          <p:cNvPr id="4" name="CaixaDeTexto 3">
            <a:extLst>
              <a:ext uri="{FF2B5EF4-FFF2-40B4-BE49-F238E27FC236}">
                <a16:creationId xmlns:a16="http://schemas.microsoft.com/office/drawing/2014/main" id="{42716AFA-BC4B-62EE-F820-6718654212A2}"/>
              </a:ext>
            </a:extLst>
          </p:cNvPr>
          <p:cNvSpPr txBox="1"/>
          <p:nvPr/>
        </p:nvSpPr>
        <p:spPr>
          <a:xfrm>
            <a:off x="177800" y="153054"/>
            <a:ext cx="8788399" cy="5476756"/>
          </a:xfrm>
          <a:prstGeom prst="rect">
            <a:avLst/>
          </a:prstGeom>
          <a:noFill/>
        </p:spPr>
        <p:txBody>
          <a:bodyPr wrap="square">
            <a:spAutoFit/>
          </a:bodyPr>
          <a:lstStyle/>
          <a:p>
            <a:pPr algn="ctr"/>
            <a:endParaRPr lang="pt-BR" b="1" dirty="0"/>
          </a:p>
          <a:p>
            <a:pPr algn="ctr"/>
            <a:endParaRPr lang="pt-BR" b="1" dirty="0"/>
          </a:p>
          <a:p>
            <a:pPr algn="ctr"/>
            <a:r>
              <a:rPr lang="pt-BR" b="1" kern="100" dirty="0">
                <a:solidFill>
                  <a:srgbClr val="002060"/>
                </a:solidFill>
                <a:latin typeface="+mj-lt"/>
                <a:ea typeface="Calibri" panose="020F0502020204030204" pitchFamily="34" charset="0"/>
                <a:cs typeface="Times New Roman" panose="02020603050405020304" pitchFamily="18" charset="0"/>
              </a:rPr>
              <a:t>EXEMPLO DE REGULAMENTAÇÃO MUNICIPAL SOBRE PCA</a:t>
            </a:r>
          </a:p>
          <a:p>
            <a:pPr algn="ctr"/>
            <a:endParaRPr lang="pt-BR" b="1" kern="100" dirty="0">
              <a:solidFill>
                <a:srgbClr val="002060"/>
              </a:solidFill>
              <a:latin typeface="+mj-lt"/>
              <a:ea typeface="Calibri" panose="020F0502020204030204" pitchFamily="34" charset="0"/>
              <a:cs typeface="Times New Roman" panose="02020603050405020304" pitchFamily="18" charset="0"/>
            </a:endParaRPr>
          </a:p>
          <a:p>
            <a:br>
              <a:rPr lang="pt-BR" dirty="0"/>
            </a:br>
            <a:r>
              <a:rPr lang="pt-BR" b="1" dirty="0"/>
              <a:t>Art. 7º</a:t>
            </a:r>
            <a:r>
              <a:rPr lang="pt-BR" dirty="0"/>
              <a:t> O Plano de Contratações Anual será elaborado em duas fases, a primeira para fins orçamentários, e a segunda para organização do calendário de licitações e divulgação no sítio eletrônico oficial.</a:t>
            </a:r>
            <a:br>
              <a:rPr lang="pt-BR" dirty="0"/>
            </a:br>
            <a:br>
              <a:rPr lang="pt-BR" dirty="0"/>
            </a:br>
            <a:r>
              <a:rPr lang="pt-BR" dirty="0"/>
              <a:t>I - Na primeira fase, cada Secretaria deverá indicar, os objetos que pretende contratar no exercício seguinte, em formulário próprio encaminhado pela Superintendência de Governança em Aquisições e Contratações de Jaguariaíva;</a:t>
            </a:r>
            <a:br>
              <a:rPr lang="pt-BR" dirty="0"/>
            </a:br>
            <a:br>
              <a:rPr lang="pt-BR" dirty="0"/>
            </a:br>
            <a:r>
              <a:rPr lang="pt-BR" dirty="0"/>
              <a:t>II - A segunda fase do Plano de Contratações Anual será realizada pela Superintendência de Governança em Aquisições e Contratações, que concentrará, sempre que possível, as demandas por objetos de mesma natureza, de forma a reduzir custos, unificar e organizar os processos de contratação ao longo do exercício, em formato de calendário anual.</a:t>
            </a:r>
            <a:br>
              <a:rPr lang="pt-BR" dirty="0"/>
            </a:br>
            <a:br>
              <a:rPr lang="pt-BR" dirty="0"/>
            </a:br>
            <a:r>
              <a:rPr lang="pt-BR" dirty="0"/>
              <a:t>Parágrafo único. A Superintendência de Governança em Aquisições e Contratações e Secretária Municipal de Negócios Jurídicos editará instrução orientativa para a elaboração do Plano de Contratações Anual. (Decreto 781/2025 Jaguariaíva). </a:t>
            </a:r>
            <a:br>
              <a:rPr lang="pt-BR" dirty="0"/>
            </a:br>
            <a:endParaRPr lang="pt-BR" b="1" kern="100" dirty="0">
              <a:solidFill>
                <a:srgbClr val="002060"/>
              </a:solidFill>
              <a:latin typeface="+mj-lt"/>
              <a:ea typeface="Calibri" panose="020F0502020204030204" pitchFamily="34" charset="0"/>
              <a:cs typeface="Times New Roman" panose="02020603050405020304" pitchFamily="18" charset="0"/>
            </a:endParaRPr>
          </a:p>
          <a:p>
            <a:pPr algn="just"/>
            <a:endParaRPr lang="pt-BR" sz="1400" b="1" kern="100" dirty="0">
              <a:solidFill>
                <a:srgbClr val="002060"/>
              </a:solidFill>
              <a:effectLst/>
              <a:latin typeface="+mj-lt"/>
              <a:ea typeface="Calibri" panose="020F0502020204030204" pitchFamily="34" charset="0"/>
              <a:cs typeface="Times New Roman" panose="02020603050405020304" pitchFamily="18" charset="0"/>
            </a:endParaRPr>
          </a:p>
          <a:p>
            <a:pPr algn="just"/>
            <a:endParaRPr lang="pt-BR" b="1" kern="100" dirty="0">
              <a:solidFill>
                <a:srgbClr val="002060"/>
              </a:solidFill>
              <a:latin typeface="+mj-lt"/>
              <a:ea typeface="Calibri" panose="020F0502020204030204" pitchFamily="34" charset="0"/>
              <a:cs typeface="Times New Roman" panose="02020603050405020304" pitchFamily="18" charset="0"/>
            </a:endParaRPr>
          </a:p>
          <a:p>
            <a:pPr algn="just"/>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buNone/>
            </a:pPr>
            <a:endParaRPr lang="pt-BR" sz="1400" kern="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7752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B8A6DB28-116B-8D92-8116-56AE8EC35F91}"/>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C5E8162E-70C8-C02C-1177-05E56AE2EEDB}"/>
              </a:ext>
            </a:extLst>
          </p:cNvPr>
          <p:cNvPicPr preferRelativeResize="0"/>
          <p:nvPr/>
        </p:nvPicPr>
        <p:blipFill>
          <a:blip r:embed="rId3">
            <a:alphaModFix/>
          </a:blip>
          <a:stretch>
            <a:fillRect/>
          </a:stretch>
        </p:blipFill>
        <p:spPr>
          <a:xfrm>
            <a:off x="10" y="0"/>
            <a:ext cx="9143990" cy="5296554"/>
          </a:xfrm>
          <a:prstGeom prst="rect">
            <a:avLst/>
          </a:prstGeom>
          <a:noFill/>
          <a:ln>
            <a:noFill/>
          </a:ln>
        </p:spPr>
      </p:pic>
      <p:sp>
        <p:nvSpPr>
          <p:cNvPr id="3" name="CaixaDeTexto 2">
            <a:extLst>
              <a:ext uri="{FF2B5EF4-FFF2-40B4-BE49-F238E27FC236}">
                <a16:creationId xmlns:a16="http://schemas.microsoft.com/office/drawing/2014/main" id="{C6DB6A83-443E-8FF6-7C98-8416F9B278BB}"/>
              </a:ext>
            </a:extLst>
          </p:cNvPr>
          <p:cNvSpPr txBox="1"/>
          <p:nvPr/>
        </p:nvSpPr>
        <p:spPr>
          <a:xfrm>
            <a:off x="793566" y="0"/>
            <a:ext cx="8350424" cy="306109"/>
          </a:xfrm>
          <a:prstGeom prst="rect">
            <a:avLst/>
          </a:prstGeom>
          <a:noFill/>
        </p:spPr>
        <p:txBody>
          <a:bodyPr wrap="square">
            <a:spAutoFit/>
          </a:bodyPr>
          <a:lstStyle/>
          <a:p>
            <a:pPr algn="ctr">
              <a:lnSpc>
                <a:spcPct val="107000"/>
              </a:lnSpc>
              <a:spcAft>
                <a:spcPts val="800"/>
              </a:spcAft>
              <a:buNone/>
            </a:pPr>
            <a:endParaRPr lang="pt-BR" kern="100" dirty="0">
              <a:ea typeface="Verdana" panose="020B0604030504040204" pitchFamily="34" charset="0"/>
              <a:cs typeface="Times New Roman" panose="02020603050405020304" pitchFamily="18" charset="0"/>
            </a:endParaRPr>
          </a:p>
        </p:txBody>
      </p:sp>
      <p:sp>
        <p:nvSpPr>
          <p:cNvPr id="4" name="CaixaDeTexto 3">
            <a:extLst>
              <a:ext uri="{FF2B5EF4-FFF2-40B4-BE49-F238E27FC236}">
                <a16:creationId xmlns:a16="http://schemas.microsoft.com/office/drawing/2014/main" id="{5E3F90E3-FB66-D746-B567-4632A6EEA2CD}"/>
              </a:ext>
            </a:extLst>
          </p:cNvPr>
          <p:cNvSpPr txBox="1"/>
          <p:nvPr/>
        </p:nvSpPr>
        <p:spPr>
          <a:xfrm>
            <a:off x="177800" y="153054"/>
            <a:ext cx="8788399" cy="5476756"/>
          </a:xfrm>
          <a:prstGeom prst="rect">
            <a:avLst/>
          </a:prstGeom>
          <a:noFill/>
        </p:spPr>
        <p:txBody>
          <a:bodyPr wrap="square">
            <a:spAutoFit/>
          </a:bodyPr>
          <a:lstStyle/>
          <a:p>
            <a:pPr algn="ctr"/>
            <a:endParaRPr lang="pt-BR" b="1" dirty="0"/>
          </a:p>
          <a:p>
            <a:pPr algn="ctr"/>
            <a:endParaRPr lang="pt-BR" b="1" dirty="0"/>
          </a:p>
          <a:p>
            <a:pPr algn="ctr"/>
            <a:r>
              <a:rPr lang="pt-BR" b="1" kern="100" dirty="0">
                <a:solidFill>
                  <a:srgbClr val="002060"/>
                </a:solidFill>
                <a:latin typeface="+mj-lt"/>
                <a:ea typeface="Calibri" panose="020F0502020204030204" pitchFamily="34" charset="0"/>
                <a:cs typeface="Times New Roman" panose="02020603050405020304" pitchFamily="18" charset="0"/>
              </a:rPr>
              <a:t>EXEMPLO DE REGULAMENTAÇÃO MUNICIPAL SOBRE PCA</a:t>
            </a:r>
          </a:p>
          <a:p>
            <a:pPr algn="ctr"/>
            <a:endParaRPr lang="pt-BR" b="1" kern="100" dirty="0">
              <a:solidFill>
                <a:srgbClr val="002060"/>
              </a:solidFill>
              <a:latin typeface="+mj-lt"/>
              <a:ea typeface="Calibri" panose="020F0502020204030204" pitchFamily="34" charset="0"/>
              <a:cs typeface="Times New Roman" panose="02020603050405020304" pitchFamily="18" charset="0"/>
            </a:endParaRPr>
          </a:p>
          <a:p>
            <a:br>
              <a:rPr lang="pt-BR" dirty="0"/>
            </a:br>
            <a:r>
              <a:rPr lang="pt-BR" b="1" dirty="0"/>
              <a:t>Art. 7º</a:t>
            </a:r>
            <a:r>
              <a:rPr lang="pt-BR" dirty="0"/>
              <a:t> O Plano de Contratações Anual será elaborado em duas fases, a primeira para fins orçamentários, e a segunda para organização do calendário de licitações e divulgação no sítio eletrônico oficial.</a:t>
            </a:r>
            <a:br>
              <a:rPr lang="pt-BR" dirty="0"/>
            </a:br>
            <a:br>
              <a:rPr lang="pt-BR" dirty="0"/>
            </a:br>
            <a:r>
              <a:rPr lang="pt-BR" dirty="0"/>
              <a:t>I - Na primeira fase, cada Secretaria deverá indicar, os objetos que pretende contratar no exercício seguinte, em formulário próprio encaminhado pela Superintendência de Governança em Aquisições e Contratações de Jaguariaíva;</a:t>
            </a:r>
            <a:br>
              <a:rPr lang="pt-BR" dirty="0"/>
            </a:br>
            <a:br>
              <a:rPr lang="pt-BR" dirty="0"/>
            </a:br>
            <a:r>
              <a:rPr lang="pt-BR" dirty="0"/>
              <a:t>II - A segunda fase do Plano de Contratações Anual será realizada pela Superintendência de Governança em Aquisições e Contratações, que concentrará, sempre que possível, as demandas por objetos de mesma natureza, de forma a reduzir custos, unificar e organizar os processos de contratação ao longo do exercício, em formato de calendário anual.</a:t>
            </a:r>
            <a:br>
              <a:rPr lang="pt-BR" dirty="0"/>
            </a:br>
            <a:br>
              <a:rPr lang="pt-BR" dirty="0"/>
            </a:br>
            <a:r>
              <a:rPr lang="pt-BR" dirty="0"/>
              <a:t>Parágrafo único. A Superintendência de Governança em Aquisições e Contratações e Secretária Municipal de Negócios Jurídicos editará instrução orientativa para a elaboração do Plano de Contratações Anual. (Decreto 781/2025 Jaguariaíva). </a:t>
            </a:r>
            <a:br>
              <a:rPr lang="pt-BR" dirty="0"/>
            </a:br>
            <a:endParaRPr lang="pt-BR" b="1" kern="100" dirty="0">
              <a:solidFill>
                <a:srgbClr val="002060"/>
              </a:solidFill>
              <a:latin typeface="+mj-lt"/>
              <a:ea typeface="Calibri" panose="020F0502020204030204" pitchFamily="34" charset="0"/>
              <a:cs typeface="Times New Roman" panose="02020603050405020304" pitchFamily="18" charset="0"/>
            </a:endParaRPr>
          </a:p>
          <a:p>
            <a:pPr algn="just"/>
            <a:endParaRPr lang="pt-BR" sz="1400" b="1" kern="100" dirty="0">
              <a:solidFill>
                <a:srgbClr val="002060"/>
              </a:solidFill>
              <a:effectLst/>
              <a:latin typeface="+mj-lt"/>
              <a:ea typeface="Calibri" panose="020F0502020204030204" pitchFamily="34" charset="0"/>
              <a:cs typeface="Times New Roman" panose="02020603050405020304" pitchFamily="18" charset="0"/>
            </a:endParaRPr>
          </a:p>
          <a:p>
            <a:pPr algn="just"/>
            <a:endParaRPr lang="pt-BR" b="1" kern="100" dirty="0">
              <a:solidFill>
                <a:srgbClr val="002060"/>
              </a:solidFill>
              <a:latin typeface="+mj-lt"/>
              <a:ea typeface="Calibri" panose="020F0502020204030204" pitchFamily="34" charset="0"/>
              <a:cs typeface="Times New Roman" panose="02020603050405020304" pitchFamily="18" charset="0"/>
            </a:endParaRPr>
          </a:p>
          <a:p>
            <a:pPr algn="just"/>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buNone/>
            </a:pPr>
            <a:endParaRPr lang="pt-BR" sz="1400" kern="100" dirty="0">
              <a:effectLst/>
              <a:latin typeface="+mj-lt"/>
              <a:ea typeface="Calibri" panose="020F0502020204030204" pitchFamily="34" charset="0"/>
              <a:cs typeface="Times New Roman" panose="02020603050405020304" pitchFamily="18" charset="0"/>
            </a:endParaRPr>
          </a:p>
        </p:txBody>
      </p:sp>
      <p:pic>
        <p:nvPicPr>
          <p:cNvPr id="5" name="Imagem 4">
            <a:extLst>
              <a:ext uri="{FF2B5EF4-FFF2-40B4-BE49-F238E27FC236}">
                <a16:creationId xmlns:a16="http://schemas.microsoft.com/office/drawing/2014/main" id="{D96B8A1E-1EE3-4A92-F762-81A6986FF4D5}"/>
              </a:ext>
            </a:extLst>
          </p:cNvPr>
          <p:cNvPicPr>
            <a:picLocks noChangeAspect="1"/>
          </p:cNvPicPr>
          <p:nvPr/>
        </p:nvPicPr>
        <p:blipFill>
          <a:blip r:embed="rId4"/>
          <a:stretch>
            <a:fillRect/>
          </a:stretch>
        </p:blipFill>
        <p:spPr>
          <a:xfrm>
            <a:off x="0" y="20351"/>
            <a:ext cx="9144000" cy="5102797"/>
          </a:xfrm>
          <a:prstGeom prst="rect">
            <a:avLst/>
          </a:prstGeom>
        </p:spPr>
      </p:pic>
    </p:spTree>
    <p:extLst>
      <p:ext uri="{BB962C8B-B14F-4D97-AF65-F5344CB8AC3E}">
        <p14:creationId xmlns:p14="http://schemas.microsoft.com/office/powerpoint/2010/main" val="3572435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90A8AB2C-9227-848E-ED03-784966DB2537}"/>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71AD5474-5254-6D7A-7E03-501A8272774C}"/>
              </a:ext>
            </a:extLst>
          </p:cNvPr>
          <p:cNvPicPr preferRelativeResize="0"/>
          <p:nvPr/>
        </p:nvPicPr>
        <p:blipFill>
          <a:blip r:embed="rId3">
            <a:alphaModFix/>
          </a:blip>
          <a:stretch>
            <a:fillRect/>
          </a:stretch>
        </p:blipFill>
        <p:spPr>
          <a:xfrm>
            <a:off x="10" y="0"/>
            <a:ext cx="9143990" cy="5296554"/>
          </a:xfrm>
          <a:prstGeom prst="rect">
            <a:avLst/>
          </a:prstGeom>
          <a:noFill/>
          <a:ln>
            <a:noFill/>
          </a:ln>
        </p:spPr>
      </p:pic>
      <p:sp>
        <p:nvSpPr>
          <p:cNvPr id="3" name="CaixaDeTexto 2">
            <a:extLst>
              <a:ext uri="{FF2B5EF4-FFF2-40B4-BE49-F238E27FC236}">
                <a16:creationId xmlns:a16="http://schemas.microsoft.com/office/drawing/2014/main" id="{3EDDCC6D-A7B1-5B7F-1E06-EA5340420C66}"/>
              </a:ext>
            </a:extLst>
          </p:cNvPr>
          <p:cNvSpPr txBox="1"/>
          <p:nvPr/>
        </p:nvSpPr>
        <p:spPr>
          <a:xfrm>
            <a:off x="793566" y="0"/>
            <a:ext cx="8350424" cy="306109"/>
          </a:xfrm>
          <a:prstGeom prst="rect">
            <a:avLst/>
          </a:prstGeom>
          <a:noFill/>
        </p:spPr>
        <p:txBody>
          <a:bodyPr wrap="square">
            <a:spAutoFit/>
          </a:bodyPr>
          <a:lstStyle/>
          <a:p>
            <a:pPr algn="ctr">
              <a:lnSpc>
                <a:spcPct val="107000"/>
              </a:lnSpc>
              <a:spcAft>
                <a:spcPts val="800"/>
              </a:spcAft>
              <a:buNone/>
            </a:pPr>
            <a:endParaRPr lang="pt-BR" kern="100" dirty="0">
              <a:ea typeface="Verdana" panose="020B0604030504040204" pitchFamily="34" charset="0"/>
              <a:cs typeface="Times New Roman" panose="02020603050405020304" pitchFamily="18" charset="0"/>
            </a:endParaRPr>
          </a:p>
        </p:txBody>
      </p:sp>
      <p:sp>
        <p:nvSpPr>
          <p:cNvPr id="4" name="CaixaDeTexto 3">
            <a:extLst>
              <a:ext uri="{FF2B5EF4-FFF2-40B4-BE49-F238E27FC236}">
                <a16:creationId xmlns:a16="http://schemas.microsoft.com/office/drawing/2014/main" id="{0D9C6152-658C-DBF1-62DA-3AF75CEA65B7}"/>
              </a:ext>
            </a:extLst>
          </p:cNvPr>
          <p:cNvSpPr txBox="1"/>
          <p:nvPr/>
        </p:nvSpPr>
        <p:spPr>
          <a:xfrm>
            <a:off x="177800" y="153054"/>
            <a:ext cx="8788399" cy="1383327"/>
          </a:xfrm>
          <a:prstGeom prst="rect">
            <a:avLst/>
          </a:prstGeom>
          <a:noFill/>
        </p:spPr>
        <p:txBody>
          <a:bodyPr wrap="square">
            <a:spAutoFit/>
          </a:bodyPr>
          <a:lstStyle/>
          <a:p>
            <a:pPr algn="ctr"/>
            <a:endParaRPr lang="pt-BR" b="1" dirty="0"/>
          </a:p>
          <a:p>
            <a:pPr algn="ctr"/>
            <a:endParaRPr lang="pt-BR" b="1" dirty="0"/>
          </a:p>
          <a:p>
            <a:pPr algn="just"/>
            <a:endParaRPr lang="pt-BR" sz="1400" b="1" kern="100" dirty="0">
              <a:solidFill>
                <a:srgbClr val="002060"/>
              </a:solidFill>
              <a:effectLst/>
              <a:latin typeface="+mj-lt"/>
              <a:ea typeface="Calibri" panose="020F0502020204030204" pitchFamily="34" charset="0"/>
              <a:cs typeface="Times New Roman" panose="02020603050405020304" pitchFamily="18" charset="0"/>
            </a:endParaRPr>
          </a:p>
          <a:p>
            <a:pPr algn="just"/>
            <a:endParaRPr lang="pt-BR" b="1" kern="100" dirty="0">
              <a:solidFill>
                <a:srgbClr val="002060"/>
              </a:solidFill>
              <a:latin typeface="+mj-lt"/>
              <a:ea typeface="Calibri" panose="020F0502020204030204" pitchFamily="34" charset="0"/>
              <a:cs typeface="Times New Roman" panose="02020603050405020304" pitchFamily="18" charset="0"/>
            </a:endParaRPr>
          </a:p>
          <a:p>
            <a:pPr algn="just"/>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buNone/>
            </a:pPr>
            <a:endParaRPr lang="pt-BR" sz="1400" kern="100" dirty="0">
              <a:effectLst/>
              <a:latin typeface="+mj-lt"/>
              <a:ea typeface="Calibri" panose="020F0502020204030204" pitchFamily="34" charset="0"/>
              <a:cs typeface="Times New Roman" panose="02020603050405020304" pitchFamily="18" charset="0"/>
            </a:endParaRPr>
          </a:p>
        </p:txBody>
      </p:sp>
      <p:pic>
        <p:nvPicPr>
          <p:cNvPr id="6" name="Imagem 5">
            <a:extLst>
              <a:ext uri="{FF2B5EF4-FFF2-40B4-BE49-F238E27FC236}">
                <a16:creationId xmlns:a16="http://schemas.microsoft.com/office/drawing/2014/main" id="{64B12512-30D7-1E49-F903-E33F115801B4}"/>
              </a:ext>
            </a:extLst>
          </p:cNvPr>
          <p:cNvPicPr>
            <a:picLocks noChangeAspect="1"/>
          </p:cNvPicPr>
          <p:nvPr/>
        </p:nvPicPr>
        <p:blipFill>
          <a:blip r:embed="rId4"/>
          <a:stretch>
            <a:fillRect/>
          </a:stretch>
        </p:blipFill>
        <p:spPr>
          <a:xfrm>
            <a:off x="0" y="70179"/>
            <a:ext cx="9144000" cy="5003142"/>
          </a:xfrm>
          <a:prstGeom prst="rect">
            <a:avLst/>
          </a:prstGeom>
        </p:spPr>
      </p:pic>
    </p:spTree>
    <p:extLst>
      <p:ext uri="{BB962C8B-B14F-4D97-AF65-F5344CB8AC3E}">
        <p14:creationId xmlns:p14="http://schemas.microsoft.com/office/powerpoint/2010/main" val="40747182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9034C0B7-3073-5561-46D6-039AF54760EF}"/>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4BFB50CE-EDC0-2415-73A6-DBFE27279103}"/>
              </a:ext>
            </a:extLst>
          </p:cNvPr>
          <p:cNvPicPr preferRelativeResize="0"/>
          <p:nvPr/>
        </p:nvPicPr>
        <p:blipFill>
          <a:blip r:embed="rId3">
            <a:alphaModFix/>
          </a:blip>
          <a:stretch>
            <a:fillRect/>
          </a:stretch>
        </p:blipFill>
        <p:spPr>
          <a:xfrm>
            <a:off x="10" y="0"/>
            <a:ext cx="9143990" cy="5296554"/>
          </a:xfrm>
          <a:prstGeom prst="rect">
            <a:avLst/>
          </a:prstGeom>
          <a:noFill/>
          <a:ln>
            <a:noFill/>
          </a:ln>
        </p:spPr>
      </p:pic>
      <p:sp>
        <p:nvSpPr>
          <p:cNvPr id="3" name="CaixaDeTexto 2">
            <a:extLst>
              <a:ext uri="{FF2B5EF4-FFF2-40B4-BE49-F238E27FC236}">
                <a16:creationId xmlns:a16="http://schemas.microsoft.com/office/drawing/2014/main" id="{BE44B7D7-DEDC-5864-BE36-27E2F0B9C99D}"/>
              </a:ext>
            </a:extLst>
          </p:cNvPr>
          <p:cNvSpPr txBox="1"/>
          <p:nvPr/>
        </p:nvSpPr>
        <p:spPr>
          <a:xfrm>
            <a:off x="793566" y="0"/>
            <a:ext cx="8350424" cy="306109"/>
          </a:xfrm>
          <a:prstGeom prst="rect">
            <a:avLst/>
          </a:prstGeom>
          <a:noFill/>
        </p:spPr>
        <p:txBody>
          <a:bodyPr wrap="square">
            <a:spAutoFit/>
          </a:bodyPr>
          <a:lstStyle/>
          <a:p>
            <a:pPr algn="ctr">
              <a:lnSpc>
                <a:spcPct val="107000"/>
              </a:lnSpc>
              <a:spcAft>
                <a:spcPts val="800"/>
              </a:spcAft>
              <a:buNone/>
            </a:pPr>
            <a:endParaRPr lang="pt-BR" kern="100" dirty="0">
              <a:ea typeface="Verdana" panose="020B0604030504040204" pitchFamily="34" charset="0"/>
              <a:cs typeface="Times New Roman" panose="02020603050405020304" pitchFamily="18" charset="0"/>
            </a:endParaRPr>
          </a:p>
        </p:txBody>
      </p:sp>
      <p:sp>
        <p:nvSpPr>
          <p:cNvPr id="4" name="CaixaDeTexto 3">
            <a:extLst>
              <a:ext uri="{FF2B5EF4-FFF2-40B4-BE49-F238E27FC236}">
                <a16:creationId xmlns:a16="http://schemas.microsoft.com/office/drawing/2014/main" id="{17FC71B1-1E8E-EB4A-3B9E-5A6244B40398}"/>
              </a:ext>
            </a:extLst>
          </p:cNvPr>
          <p:cNvSpPr txBox="1"/>
          <p:nvPr/>
        </p:nvSpPr>
        <p:spPr>
          <a:xfrm>
            <a:off x="177800" y="153054"/>
            <a:ext cx="8788399" cy="1383327"/>
          </a:xfrm>
          <a:prstGeom prst="rect">
            <a:avLst/>
          </a:prstGeom>
          <a:noFill/>
        </p:spPr>
        <p:txBody>
          <a:bodyPr wrap="square">
            <a:spAutoFit/>
          </a:bodyPr>
          <a:lstStyle/>
          <a:p>
            <a:pPr algn="ctr"/>
            <a:endParaRPr lang="pt-BR" b="1" dirty="0"/>
          </a:p>
          <a:p>
            <a:pPr algn="ctr"/>
            <a:endParaRPr lang="pt-BR" b="1" dirty="0"/>
          </a:p>
          <a:p>
            <a:pPr algn="just"/>
            <a:endParaRPr lang="pt-BR" sz="1400" b="1" kern="100" dirty="0">
              <a:solidFill>
                <a:srgbClr val="002060"/>
              </a:solidFill>
              <a:effectLst/>
              <a:latin typeface="+mj-lt"/>
              <a:ea typeface="Calibri" panose="020F0502020204030204" pitchFamily="34" charset="0"/>
              <a:cs typeface="Times New Roman" panose="02020603050405020304" pitchFamily="18" charset="0"/>
            </a:endParaRPr>
          </a:p>
          <a:p>
            <a:pPr algn="just"/>
            <a:endParaRPr lang="pt-BR" b="1" kern="100" dirty="0">
              <a:solidFill>
                <a:srgbClr val="002060"/>
              </a:solidFill>
              <a:latin typeface="+mj-lt"/>
              <a:ea typeface="Calibri" panose="020F0502020204030204" pitchFamily="34" charset="0"/>
              <a:cs typeface="Times New Roman" panose="02020603050405020304" pitchFamily="18" charset="0"/>
            </a:endParaRPr>
          </a:p>
          <a:p>
            <a:pPr algn="just"/>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buNone/>
            </a:pPr>
            <a:endParaRPr lang="pt-BR" sz="1400" kern="100" dirty="0">
              <a:effectLst/>
              <a:latin typeface="+mj-lt"/>
              <a:ea typeface="Calibri" panose="020F0502020204030204" pitchFamily="34" charset="0"/>
              <a:cs typeface="Times New Roman" panose="02020603050405020304" pitchFamily="18" charset="0"/>
            </a:endParaRPr>
          </a:p>
        </p:txBody>
      </p:sp>
      <p:pic>
        <p:nvPicPr>
          <p:cNvPr id="5" name="Imagem 4">
            <a:extLst>
              <a:ext uri="{FF2B5EF4-FFF2-40B4-BE49-F238E27FC236}">
                <a16:creationId xmlns:a16="http://schemas.microsoft.com/office/drawing/2014/main" id="{BCCAF49C-9F9D-6B45-BCC6-4694D04D4536}"/>
              </a:ext>
            </a:extLst>
          </p:cNvPr>
          <p:cNvPicPr>
            <a:picLocks noChangeAspect="1"/>
          </p:cNvPicPr>
          <p:nvPr/>
        </p:nvPicPr>
        <p:blipFill>
          <a:blip r:embed="rId4"/>
          <a:stretch>
            <a:fillRect/>
          </a:stretch>
        </p:blipFill>
        <p:spPr>
          <a:xfrm>
            <a:off x="17859" y="0"/>
            <a:ext cx="9108281" cy="5143500"/>
          </a:xfrm>
          <a:prstGeom prst="rect">
            <a:avLst/>
          </a:prstGeom>
        </p:spPr>
      </p:pic>
    </p:spTree>
    <p:extLst>
      <p:ext uri="{BB962C8B-B14F-4D97-AF65-F5344CB8AC3E}">
        <p14:creationId xmlns:p14="http://schemas.microsoft.com/office/powerpoint/2010/main" val="1393394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FEA262BC-32A8-40E6-23E5-6A348C4646CC}"/>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950CE197-3638-746E-A645-84866613C4A2}"/>
              </a:ext>
            </a:extLst>
          </p:cNvPr>
          <p:cNvPicPr preferRelativeResize="0"/>
          <p:nvPr/>
        </p:nvPicPr>
        <p:blipFill>
          <a:blip r:embed="rId3">
            <a:alphaModFix/>
          </a:blip>
          <a:stretch>
            <a:fillRect/>
          </a:stretch>
        </p:blipFill>
        <p:spPr>
          <a:xfrm>
            <a:off x="10" y="0"/>
            <a:ext cx="9143990" cy="5296554"/>
          </a:xfrm>
          <a:prstGeom prst="rect">
            <a:avLst/>
          </a:prstGeom>
          <a:noFill/>
          <a:ln>
            <a:noFill/>
          </a:ln>
        </p:spPr>
      </p:pic>
      <p:sp>
        <p:nvSpPr>
          <p:cNvPr id="3" name="CaixaDeTexto 2">
            <a:extLst>
              <a:ext uri="{FF2B5EF4-FFF2-40B4-BE49-F238E27FC236}">
                <a16:creationId xmlns:a16="http://schemas.microsoft.com/office/drawing/2014/main" id="{B927D50C-39A8-41C0-73EF-D2631B55F532}"/>
              </a:ext>
            </a:extLst>
          </p:cNvPr>
          <p:cNvSpPr txBox="1"/>
          <p:nvPr/>
        </p:nvSpPr>
        <p:spPr>
          <a:xfrm>
            <a:off x="793566" y="0"/>
            <a:ext cx="8350424" cy="306109"/>
          </a:xfrm>
          <a:prstGeom prst="rect">
            <a:avLst/>
          </a:prstGeom>
          <a:noFill/>
        </p:spPr>
        <p:txBody>
          <a:bodyPr wrap="square">
            <a:spAutoFit/>
          </a:bodyPr>
          <a:lstStyle/>
          <a:p>
            <a:pPr algn="ctr">
              <a:lnSpc>
                <a:spcPct val="107000"/>
              </a:lnSpc>
              <a:spcAft>
                <a:spcPts val="800"/>
              </a:spcAft>
              <a:buNone/>
            </a:pPr>
            <a:endParaRPr lang="pt-BR" kern="100" dirty="0">
              <a:ea typeface="Verdana" panose="020B0604030504040204" pitchFamily="34" charset="0"/>
              <a:cs typeface="Times New Roman" panose="02020603050405020304" pitchFamily="18" charset="0"/>
            </a:endParaRPr>
          </a:p>
        </p:txBody>
      </p:sp>
      <p:sp>
        <p:nvSpPr>
          <p:cNvPr id="4" name="CaixaDeTexto 3">
            <a:extLst>
              <a:ext uri="{FF2B5EF4-FFF2-40B4-BE49-F238E27FC236}">
                <a16:creationId xmlns:a16="http://schemas.microsoft.com/office/drawing/2014/main" id="{3BE898D2-E1F5-4343-0512-AC3CF2B01154}"/>
              </a:ext>
            </a:extLst>
          </p:cNvPr>
          <p:cNvSpPr txBox="1"/>
          <p:nvPr/>
        </p:nvSpPr>
        <p:spPr>
          <a:xfrm>
            <a:off x="177800" y="153054"/>
            <a:ext cx="8788399" cy="1383327"/>
          </a:xfrm>
          <a:prstGeom prst="rect">
            <a:avLst/>
          </a:prstGeom>
          <a:noFill/>
        </p:spPr>
        <p:txBody>
          <a:bodyPr wrap="square">
            <a:spAutoFit/>
          </a:bodyPr>
          <a:lstStyle/>
          <a:p>
            <a:pPr algn="ctr"/>
            <a:endParaRPr lang="pt-BR" b="1" dirty="0"/>
          </a:p>
          <a:p>
            <a:pPr algn="ctr"/>
            <a:endParaRPr lang="pt-BR" b="1" dirty="0"/>
          </a:p>
          <a:p>
            <a:pPr algn="just"/>
            <a:endParaRPr lang="pt-BR" sz="1400" b="1" kern="100" dirty="0">
              <a:solidFill>
                <a:srgbClr val="002060"/>
              </a:solidFill>
              <a:effectLst/>
              <a:latin typeface="+mj-lt"/>
              <a:ea typeface="Calibri" panose="020F0502020204030204" pitchFamily="34" charset="0"/>
              <a:cs typeface="Times New Roman" panose="02020603050405020304" pitchFamily="18" charset="0"/>
            </a:endParaRPr>
          </a:p>
          <a:p>
            <a:pPr algn="just"/>
            <a:endParaRPr lang="pt-BR" b="1" kern="100" dirty="0">
              <a:solidFill>
                <a:srgbClr val="002060"/>
              </a:solidFill>
              <a:latin typeface="+mj-lt"/>
              <a:ea typeface="Calibri" panose="020F0502020204030204" pitchFamily="34" charset="0"/>
              <a:cs typeface="Times New Roman" panose="02020603050405020304" pitchFamily="18" charset="0"/>
            </a:endParaRPr>
          </a:p>
          <a:p>
            <a:pPr algn="just"/>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buNone/>
            </a:pPr>
            <a:endParaRPr lang="pt-BR" sz="1400" kern="100" dirty="0">
              <a:effectLst/>
              <a:latin typeface="+mj-lt"/>
              <a:ea typeface="Calibri" panose="020F0502020204030204" pitchFamily="34" charset="0"/>
              <a:cs typeface="Times New Roman" panose="02020603050405020304" pitchFamily="18" charset="0"/>
            </a:endParaRPr>
          </a:p>
        </p:txBody>
      </p:sp>
      <p:pic>
        <p:nvPicPr>
          <p:cNvPr id="6" name="Imagem 5">
            <a:extLst>
              <a:ext uri="{FF2B5EF4-FFF2-40B4-BE49-F238E27FC236}">
                <a16:creationId xmlns:a16="http://schemas.microsoft.com/office/drawing/2014/main" id="{EE3CDFA3-9DC5-D9D0-D5C3-6DFD894DC787}"/>
              </a:ext>
            </a:extLst>
          </p:cNvPr>
          <p:cNvPicPr>
            <a:picLocks noChangeAspect="1"/>
          </p:cNvPicPr>
          <p:nvPr/>
        </p:nvPicPr>
        <p:blipFill>
          <a:blip r:embed="rId4"/>
          <a:stretch>
            <a:fillRect/>
          </a:stretch>
        </p:blipFill>
        <p:spPr>
          <a:xfrm>
            <a:off x="-756356" y="114355"/>
            <a:ext cx="10668000" cy="5029145"/>
          </a:xfrm>
          <a:prstGeom prst="rect">
            <a:avLst/>
          </a:prstGeom>
        </p:spPr>
      </p:pic>
    </p:spTree>
    <p:extLst>
      <p:ext uri="{BB962C8B-B14F-4D97-AF65-F5344CB8AC3E}">
        <p14:creationId xmlns:p14="http://schemas.microsoft.com/office/powerpoint/2010/main" val="21849815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C8959D72-394F-3055-AFFA-CC7B1DD6A284}"/>
              </a:ext>
            </a:extLst>
          </p:cNvPr>
          <p:cNvPicPr>
            <a:picLocks noChangeAspect="1"/>
          </p:cNvPicPr>
          <p:nvPr/>
        </p:nvPicPr>
        <p:blipFill>
          <a:blip r:embed="rId2"/>
          <a:stretch>
            <a:fillRect/>
          </a:stretch>
        </p:blipFill>
        <p:spPr>
          <a:xfrm>
            <a:off x="1036399" y="0"/>
            <a:ext cx="7071202" cy="5143500"/>
          </a:xfrm>
          <a:prstGeom prst="rect">
            <a:avLst/>
          </a:prstGeom>
        </p:spPr>
      </p:pic>
    </p:spTree>
    <p:extLst>
      <p:ext uri="{BB962C8B-B14F-4D97-AF65-F5344CB8AC3E}">
        <p14:creationId xmlns:p14="http://schemas.microsoft.com/office/powerpoint/2010/main" val="722583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6D79AE03-C99D-569E-5F16-C673E50904E5}"/>
              </a:ext>
            </a:extLst>
          </p:cNvPr>
          <p:cNvPicPr>
            <a:picLocks noChangeAspect="1"/>
          </p:cNvPicPr>
          <p:nvPr/>
        </p:nvPicPr>
        <p:blipFill>
          <a:blip r:embed="rId2"/>
          <a:stretch>
            <a:fillRect/>
          </a:stretch>
        </p:blipFill>
        <p:spPr>
          <a:xfrm>
            <a:off x="794810" y="61562"/>
            <a:ext cx="7554379" cy="5020376"/>
          </a:xfrm>
          <a:prstGeom prst="rect">
            <a:avLst/>
          </a:prstGeom>
        </p:spPr>
      </p:pic>
      <p:pic>
        <p:nvPicPr>
          <p:cNvPr id="4" name="Imagem 3">
            <a:extLst>
              <a:ext uri="{FF2B5EF4-FFF2-40B4-BE49-F238E27FC236}">
                <a16:creationId xmlns:a16="http://schemas.microsoft.com/office/drawing/2014/main" id="{7B0945AD-9F59-A587-9CFD-22E561A37FF5}"/>
              </a:ext>
            </a:extLst>
          </p:cNvPr>
          <p:cNvPicPr>
            <a:picLocks noChangeAspect="1"/>
          </p:cNvPicPr>
          <p:nvPr/>
        </p:nvPicPr>
        <p:blipFill>
          <a:blip r:embed="rId3"/>
          <a:stretch>
            <a:fillRect/>
          </a:stretch>
        </p:blipFill>
        <p:spPr>
          <a:xfrm>
            <a:off x="7725123" y="114300"/>
            <a:ext cx="1104552" cy="1238250"/>
          </a:xfrm>
          <a:prstGeom prst="rect">
            <a:avLst/>
          </a:prstGeom>
        </p:spPr>
      </p:pic>
    </p:spTree>
    <p:extLst>
      <p:ext uri="{BB962C8B-B14F-4D97-AF65-F5344CB8AC3E}">
        <p14:creationId xmlns:p14="http://schemas.microsoft.com/office/powerpoint/2010/main" val="844874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D1845B45-7624-FE45-C4B1-05524872457D}"/>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730B12A8-87DF-6EDC-5E4A-EB963B398333}"/>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3" name="CaixaDeTexto 2">
            <a:extLst>
              <a:ext uri="{FF2B5EF4-FFF2-40B4-BE49-F238E27FC236}">
                <a16:creationId xmlns:a16="http://schemas.microsoft.com/office/drawing/2014/main" id="{93006BD9-D318-CE38-049D-B81E284B3F11}"/>
              </a:ext>
            </a:extLst>
          </p:cNvPr>
          <p:cNvSpPr txBox="1"/>
          <p:nvPr/>
        </p:nvSpPr>
        <p:spPr>
          <a:xfrm>
            <a:off x="443620" y="353085"/>
            <a:ext cx="8012317" cy="3657348"/>
          </a:xfrm>
          <a:prstGeom prst="rect">
            <a:avLst/>
          </a:prstGeom>
          <a:noFill/>
        </p:spPr>
        <p:txBody>
          <a:bodyPr wrap="square">
            <a:spAutoFit/>
          </a:bodyPr>
          <a:lstStyle/>
          <a:p>
            <a:pPr algn="ctr">
              <a:lnSpc>
                <a:spcPct val="107000"/>
              </a:lnSpc>
              <a:spcAft>
                <a:spcPts val="800"/>
              </a:spcAft>
              <a:buNone/>
            </a:pPr>
            <a:r>
              <a:rPr lang="pt-BR" b="1" kern="100" dirty="0">
                <a:solidFill>
                  <a:srgbClr val="002060"/>
                </a:solidFill>
                <a:effectLst/>
                <a:latin typeface="+mj-lt"/>
                <a:ea typeface="Verdana" panose="020B0604030504040204" pitchFamily="34" charset="0"/>
                <a:cs typeface="Times New Roman" panose="02020603050405020304" pitchFamily="18" charset="0"/>
              </a:rPr>
              <a:t>Agrupamento/Agregação de Itens</a:t>
            </a:r>
          </a:p>
          <a:p>
            <a:pPr algn="ctr">
              <a:lnSpc>
                <a:spcPct val="107000"/>
              </a:lnSpc>
              <a:spcAft>
                <a:spcPts val="800"/>
              </a:spcAft>
              <a:buNone/>
            </a:pPr>
            <a:endParaRPr lang="pt-BR" b="1" kern="100" dirty="0">
              <a:solidFill>
                <a:schemeClr val="tx1"/>
              </a:solidFill>
              <a:effectLst/>
              <a:latin typeface="+mj-lt"/>
              <a:ea typeface="Verdana" panose="020B0604030504040204" pitchFamily="34" charset="0"/>
              <a:cs typeface="Times New Roman" panose="02020603050405020304" pitchFamily="18" charset="0"/>
            </a:endParaRPr>
          </a:p>
          <a:p>
            <a:pPr algn="just">
              <a:lnSpc>
                <a:spcPct val="107000"/>
              </a:lnSpc>
              <a:spcAft>
                <a:spcPts val="800"/>
              </a:spcAft>
              <a:buNone/>
            </a:pPr>
            <a:r>
              <a:rPr lang="pt-BR" kern="100" dirty="0">
                <a:solidFill>
                  <a:schemeClr val="tx1"/>
                </a:solidFill>
                <a:effectLst/>
                <a:latin typeface="+mj-lt"/>
                <a:ea typeface="Verdana" panose="020B0604030504040204" pitchFamily="34" charset="0"/>
                <a:cs typeface="Times New Roman" panose="02020603050405020304" pitchFamily="18" charset="0"/>
              </a:rPr>
              <a:t>Encerrado o prazo para envio dos documentos de formalização de demanda pelas áreas requisitantes, o setor de contratação </a:t>
            </a:r>
            <a:r>
              <a:rPr lang="pt-BR" b="1" i="1" kern="100" dirty="0">
                <a:solidFill>
                  <a:srgbClr val="002060"/>
                </a:solidFill>
                <a:effectLst/>
                <a:latin typeface="+mj-lt"/>
                <a:ea typeface="Verdana" panose="020B0604030504040204" pitchFamily="34" charset="0"/>
                <a:cs typeface="Times New Roman" panose="02020603050405020304" pitchFamily="18" charset="0"/>
              </a:rPr>
              <a:t>consolidará </a:t>
            </a:r>
            <a:r>
              <a:rPr lang="pt-BR" kern="100" dirty="0">
                <a:solidFill>
                  <a:schemeClr val="tx1"/>
                </a:solidFill>
                <a:effectLst/>
                <a:latin typeface="+mj-lt"/>
                <a:ea typeface="Verdana" panose="020B0604030504040204" pitchFamily="34" charset="0"/>
                <a:cs typeface="Times New Roman" panose="02020603050405020304" pitchFamily="18" charset="0"/>
              </a:rPr>
              <a:t>as demandas encaminhadas pelos requisitantes ou pelas áreas técnica </a:t>
            </a:r>
            <a:r>
              <a:rPr lang="pt-BR" dirty="0">
                <a:latin typeface="+mj-lt"/>
              </a:rPr>
              <a:t>e adotará as medidas necessárias para:</a:t>
            </a:r>
          </a:p>
          <a:p>
            <a:pPr marL="361950" algn="just">
              <a:lnSpc>
                <a:spcPct val="107000"/>
              </a:lnSpc>
              <a:spcAft>
                <a:spcPts val="800"/>
              </a:spcAft>
              <a:buNone/>
            </a:pPr>
            <a:r>
              <a:rPr lang="pt-BR" kern="100" dirty="0">
                <a:solidFill>
                  <a:schemeClr val="tx1"/>
                </a:solidFill>
                <a:effectLst/>
                <a:latin typeface="+mj-lt"/>
                <a:ea typeface="Verdana" panose="020B0604030504040204" pitchFamily="34" charset="0"/>
                <a:cs typeface="Times New Roman" panose="02020603050405020304" pitchFamily="18" charset="0"/>
              </a:rPr>
              <a:t>I - agregar, sempre que possível, os documentos de formalização de demanda com objetos de mesma natureza com vistas à racionalização de esforços de contratação e à economia de escala;</a:t>
            </a:r>
          </a:p>
          <a:p>
            <a:pPr marL="361950" algn="just">
              <a:lnSpc>
                <a:spcPct val="107000"/>
              </a:lnSpc>
              <a:spcAft>
                <a:spcPts val="800"/>
              </a:spcAft>
              <a:buNone/>
            </a:pPr>
            <a:r>
              <a:rPr lang="pt-BR" kern="100" dirty="0">
                <a:solidFill>
                  <a:schemeClr val="tx1"/>
                </a:solidFill>
                <a:effectLst/>
                <a:latin typeface="+mj-lt"/>
                <a:ea typeface="Verdana" panose="020B0604030504040204" pitchFamily="34" charset="0"/>
                <a:cs typeface="Times New Roman" panose="02020603050405020304" pitchFamily="18" charset="0"/>
              </a:rPr>
              <a:t>II - adequar e consolidar o plano de contratações anual, observado o disposto no art. 5º; e</a:t>
            </a:r>
          </a:p>
          <a:p>
            <a:pPr marL="361950" algn="just">
              <a:lnSpc>
                <a:spcPct val="107000"/>
              </a:lnSpc>
              <a:spcAft>
                <a:spcPts val="800"/>
              </a:spcAft>
              <a:buNone/>
            </a:pPr>
            <a:r>
              <a:rPr lang="pt-BR" kern="100" dirty="0">
                <a:solidFill>
                  <a:schemeClr val="tx1"/>
                </a:solidFill>
                <a:effectLst/>
                <a:latin typeface="+mj-lt"/>
                <a:ea typeface="Verdana" panose="020B0604030504040204" pitchFamily="34" charset="0"/>
                <a:cs typeface="Times New Roman" panose="02020603050405020304" pitchFamily="18" charset="0"/>
              </a:rPr>
              <a:t>III - elaborar o calendário de contratação, por grau de prioridade da demanda, consideradas a data estimada para o início do processo de contratação e a disponibilidade orçamentária e financeira.</a:t>
            </a:r>
          </a:p>
          <a:p>
            <a:pPr indent="361950" algn="just">
              <a:lnSpc>
                <a:spcPct val="107000"/>
              </a:lnSpc>
              <a:spcAft>
                <a:spcPts val="800"/>
              </a:spcAft>
              <a:buNone/>
            </a:pPr>
            <a:endParaRPr lang="pt-BR" sz="1200" kern="100" dirty="0">
              <a:solidFill>
                <a:schemeClr val="tx1"/>
              </a:solidFill>
              <a:latin typeface="+mj-l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92280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BB704BBC-1354-0478-B168-1EE8A3E9FAA9}"/>
              </a:ext>
            </a:extLst>
          </p:cNvPr>
          <p:cNvPicPr>
            <a:picLocks noChangeAspect="1"/>
          </p:cNvPicPr>
          <p:nvPr/>
        </p:nvPicPr>
        <p:blipFill>
          <a:blip r:embed="rId2"/>
          <a:stretch>
            <a:fillRect/>
          </a:stretch>
        </p:blipFill>
        <p:spPr>
          <a:xfrm>
            <a:off x="808352" y="0"/>
            <a:ext cx="7527296" cy="5143500"/>
          </a:xfrm>
          <a:prstGeom prst="rect">
            <a:avLst/>
          </a:prstGeom>
        </p:spPr>
      </p:pic>
      <p:pic>
        <p:nvPicPr>
          <p:cNvPr id="4" name="Imagem 3">
            <a:extLst>
              <a:ext uri="{FF2B5EF4-FFF2-40B4-BE49-F238E27FC236}">
                <a16:creationId xmlns:a16="http://schemas.microsoft.com/office/drawing/2014/main" id="{459032EC-FA34-B0A8-E86F-2124B0986488}"/>
              </a:ext>
            </a:extLst>
          </p:cNvPr>
          <p:cNvPicPr>
            <a:picLocks noChangeAspect="1"/>
          </p:cNvPicPr>
          <p:nvPr/>
        </p:nvPicPr>
        <p:blipFill>
          <a:blip r:embed="rId3"/>
          <a:stretch>
            <a:fillRect/>
          </a:stretch>
        </p:blipFill>
        <p:spPr>
          <a:xfrm>
            <a:off x="7538199" y="114300"/>
            <a:ext cx="1291476" cy="1447800"/>
          </a:xfrm>
          <a:prstGeom prst="rect">
            <a:avLst/>
          </a:prstGeom>
        </p:spPr>
      </p:pic>
    </p:spTree>
    <p:extLst>
      <p:ext uri="{BB962C8B-B14F-4D97-AF65-F5344CB8AC3E}">
        <p14:creationId xmlns:p14="http://schemas.microsoft.com/office/powerpoint/2010/main" val="187383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3C9426-3EE8-D877-97EE-225E5DB402B7}"/>
            </a:ext>
          </a:extLst>
        </p:cNvPr>
        <p:cNvGrpSpPr/>
        <p:nvPr/>
      </p:nvGrpSpPr>
      <p:grpSpPr>
        <a:xfrm>
          <a:off x="0" y="0"/>
          <a:ext cx="0" cy="0"/>
          <a:chOff x="0" y="0"/>
          <a:chExt cx="0" cy="0"/>
        </a:xfrm>
      </p:grpSpPr>
      <p:pic>
        <p:nvPicPr>
          <p:cNvPr id="4" name="Imagem 3">
            <a:extLst>
              <a:ext uri="{FF2B5EF4-FFF2-40B4-BE49-F238E27FC236}">
                <a16:creationId xmlns:a16="http://schemas.microsoft.com/office/drawing/2014/main" id="{80D4D789-FA3E-9EF3-06B1-23BF455D77D6}"/>
              </a:ext>
            </a:extLst>
          </p:cNvPr>
          <p:cNvPicPr>
            <a:picLocks noChangeAspect="1"/>
          </p:cNvPicPr>
          <p:nvPr/>
        </p:nvPicPr>
        <p:blipFill>
          <a:blip r:embed="rId2"/>
          <a:stretch>
            <a:fillRect/>
          </a:stretch>
        </p:blipFill>
        <p:spPr>
          <a:xfrm>
            <a:off x="7538199" y="114300"/>
            <a:ext cx="1291476" cy="1447800"/>
          </a:xfrm>
          <a:prstGeom prst="rect">
            <a:avLst/>
          </a:prstGeom>
        </p:spPr>
      </p:pic>
      <p:sp>
        <p:nvSpPr>
          <p:cNvPr id="5" name="CaixaDeTexto 4">
            <a:extLst>
              <a:ext uri="{FF2B5EF4-FFF2-40B4-BE49-F238E27FC236}">
                <a16:creationId xmlns:a16="http://schemas.microsoft.com/office/drawing/2014/main" id="{E6092B32-D1FB-4E38-69D0-688752E36D36}"/>
              </a:ext>
            </a:extLst>
          </p:cNvPr>
          <p:cNvSpPr txBox="1"/>
          <p:nvPr/>
        </p:nvSpPr>
        <p:spPr>
          <a:xfrm>
            <a:off x="314325" y="98509"/>
            <a:ext cx="8637764" cy="4856714"/>
          </a:xfrm>
          <a:prstGeom prst="rect">
            <a:avLst/>
          </a:prstGeom>
          <a:noFill/>
        </p:spPr>
        <p:txBody>
          <a:bodyPr wrap="square">
            <a:spAutoFit/>
          </a:bodyPr>
          <a:lstStyle/>
          <a:p>
            <a:pPr algn="ctr">
              <a:lnSpc>
                <a:spcPct val="120000"/>
              </a:lnSpc>
              <a:buNone/>
            </a:pPr>
            <a:br>
              <a:rPr lang="pt-BR" dirty="0">
                <a:effectLst/>
                <a:latin typeface="Arial" panose="020B0604020202020204" pitchFamily="34" charset="0"/>
                <a:cs typeface="Arial" panose="020B0604020202020204" pitchFamily="34" charset="0"/>
              </a:rPr>
            </a:br>
            <a:r>
              <a:rPr lang="pt-BR" sz="1500" b="1" dirty="0">
                <a:effectLst/>
                <a:latin typeface="Arial" panose="020B0604020202020204" pitchFamily="34" charset="0"/>
                <a:cs typeface="Arial" panose="020B0604020202020204" pitchFamily="34" charset="0"/>
              </a:rPr>
              <a:t>EXERCÍCIOS</a:t>
            </a:r>
          </a:p>
          <a:p>
            <a:pPr>
              <a:lnSpc>
                <a:spcPct val="120000"/>
              </a:lnSpc>
              <a:buNone/>
            </a:pPr>
            <a:endParaRPr lang="pt-BR" sz="1500" b="1" dirty="0">
              <a:solidFill>
                <a:srgbClr val="444746"/>
              </a:solidFill>
              <a:effectLst/>
              <a:latin typeface="Arial" panose="020B0604020202020204" pitchFamily="34" charset="0"/>
              <a:cs typeface="Arial" panose="020B0604020202020204" pitchFamily="34" charset="0"/>
            </a:endParaRPr>
          </a:p>
          <a:p>
            <a:pPr algn="l" rtl="0">
              <a:lnSpc>
                <a:spcPct val="120000"/>
              </a:lnSpc>
              <a:buNone/>
            </a:pPr>
            <a:r>
              <a:rPr lang="pt-BR" sz="1500" b="1" i="0" dirty="0">
                <a:solidFill>
                  <a:srgbClr val="1B1C1D"/>
                </a:solidFill>
                <a:effectLst/>
                <a:latin typeface="Arial" panose="020B0604020202020204" pitchFamily="34" charset="0"/>
                <a:cs typeface="Arial" panose="020B0604020202020204" pitchFamily="34" charset="0"/>
              </a:rPr>
              <a:t>1.Qual das seguintes informações é obrigatória no Documento de Formalização de Demanda (DFD), conforme o Art. 8º?</a:t>
            </a:r>
          </a:p>
          <a:p>
            <a:pPr algn="l" rtl="0">
              <a:lnSpc>
                <a:spcPct val="120000"/>
              </a:lnSpc>
              <a:buNone/>
            </a:pPr>
            <a:r>
              <a:rPr lang="pt-BR" sz="1500" b="0" i="0" dirty="0">
                <a:solidFill>
                  <a:srgbClr val="1B1C1D"/>
                </a:solidFill>
                <a:effectLst/>
                <a:latin typeface="Arial" panose="020B0604020202020204" pitchFamily="34" charset="0"/>
                <a:cs typeface="Arial" panose="020B0604020202020204" pitchFamily="34" charset="0"/>
              </a:rPr>
              <a:t>A.A avaliação de risco legal e ambiental da contratação.</a:t>
            </a:r>
          </a:p>
          <a:p>
            <a:pPr algn="l" rtl="0">
              <a:lnSpc>
                <a:spcPct val="120000"/>
              </a:lnSpc>
              <a:buNone/>
            </a:pPr>
            <a:r>
              <a:rPr lang="pt-BR" sz="1500" b="0" i="0" dirty="0">
                <a:solidFill>
                  <a:srgbClr val="1B1C1D"/>
                </a:solidFill>
                <a:effectLst/>
                <a:latin typeface="Arial" panose="020B0604020202020204" pitchFamily="34" charset="0"/>
                <a:cs typeface="Arial" panose="020B0604020202020204" pitchFamily="34" charset="0"/>
              </a:rPr>
              <a:t>B.</a:t>
            </a:r>
            <a:r>
              <a:rPr lang="pt-BR" sz="1500" b="0" i="0" dirty="0">
                <a:solidFill>
                  <a:srgbClr val="1B1C1D"/>
                </a:solidFill>
                <a:effectLst/>
                <a:highlight>
                  <a:srgbClr val="FFFF00"/>
                </a:highlight>
                <a:latin typeface="Arial" panose="020B0604020202020204" pitchFamily="34" charset="0"/>
                <a:cs typeface="Arial" panose="020B0604020202020204" pitchFamily="34" charset="0"/>
              </a:rPr>
              <a:t>O nome da área requisitante ou técnica com a identificação do responsável</a:t>
            </a:r>
            <a:r>
              <a:rPr lang="pt-BR" sz="1500" b="0" i="0" dirty="0">
                <a:solidFill>
                  <a:srgbClr val="1B1C1D"/>
                </a:solidFill>
                <a:effectLst/>
                <a:latin typeface="Arial" panose="020B0604020202020204" pitchFamily="34" charset="0"/>
                <a:cs typeface="Arial" panose="020B0604020202020204" pitchFamily="34" charset="0"/>
              </a:rPr>
              <a:t>.</a:t>
            </a:r>
          </a:p>
          <a:p>
            <a:pPr algn="l" rtl="0">
              <a:lnSpc>
                <a:spcPct val="120000"/>
              </a:lnSpc>
              <a:buNone/>
            </a:pPr>
            <a:r>
              <a:rPr lang="pt-BR" sz="1500" b="0" i="0" dirty="0">
                <a:solidFill>
                  <a:srgbClr val="1B1C1D"/>
                </a:solidFill>
                <a:effectLst/>
                <a:latin typeface="Arial" panose="020B0604020202020204" pitchFamily="34" charset="0"/>
                <a:cs typeface="Arial" panose="020B0604020202020204" pitchFamily="34" charset="0"/>
              </a:rPr>
              <a:t>C.A identificação de todos os potenciais fornecedores do objeto.</a:t>
            </a:r>
          </a:p>
          <a:p>
            <a:pPr algn="l" rtl="0">
              <a:lnSpc>
                <a:spcPct val="120000"/>
              </a:lnSpc>
              <a:buNone/>
            </a:pPr>
            <a:r>
              <a:rPr lang="pt-BR" sz="1500" b="0" i="0" dirty="0">
                <a:solidFill>
                  <a:srgbClr val="1B1C1D"/>
                </a:solidFill>
                <a:effectLst/>
                <a:latin typeface="Arial" panose="020B0604020202020204" pitchFamily="34" charset="0"/>
                <a:cs typeface="Arial" panose="020B0604020202020204" pitchFamily="34" charset="0"/>
              </a:rPr>
              <a:t>D.O histórico detalhado de contratações anteriores do mesmo objeto nos últimos cinco anos.</a:t>
            </a:r>
          </a:p>
          <a:p>
            <a:pPr algn="l" rtl="0">
              <a:lnSpc>
                <a:spcPct val="120000"/>
              </a:lnSpc>
              <a:buNone/>
            </a:pPr>
            <a:endParaRPr lang="pt-BR" sz="1500" b="0" i="0" dirty="0">
              <a:solidFill>
                <a:srgbClr val="1B1C1D"/>
              </a:solidFill>
              <a:effectLst/>
              <a:latin typeface="Arial" panose="020B0604020202020204" pitchFamily="34" charset="0"/>
              <a:cs typeface="Arial" panose="020B0604020202020204" pitchFamily="34" charset="0"/>
            </a:endParaRPr>
          </a:p>
          <a:p>
            <a:pPr>
              <a:lnSpc>
                <a:spcPct val="120000"/>
              </a:lnSpc>
            </a:pPr>
            <a:r>
              <a:rPr lang="pt-BR" sz="1500" b="1" dirty="0">
                <a:latin typeface="Arial" panose="020B0604020202020204" pitchFamily="34" charset="0"/>
                <a:cs typeface="Arial" panose="020B0604020202020204" pitchFamily="34" charset="0"/>
              </a:rPr>
              <a:t>2.De acordo com o Art. 8º, inciso VI, o grau de prioridade da compra ou contratação deve ser classificado em quais níveis?</a:t>
            </a:r>
          </a:p>
          <a:p>
            <a:pPr>
              <a:lnSpc>
                <a:spcPct val="120000"/>
              </a:lnSpc>
            </a:pPr>
            <a:r>
              <a:rPr lang="pt-BR" sz="1500" dirty="0">
                <a:latin typeface="Arial" panose="020B0604020202020204" pitchFamily="34" charset="0"/>
                <a:cs typeface="Arial" panose="020B0604020202020204" pitchFamily="34" charset="0"/>
              </a:rPr>
              <a:t>A. Crítico, Moderado ou Baixo.</a:t>
            </a:r>
          </a:p>
          <a:p>
            <a:pPr>
              <a:lnSpc>
                <a:spcPct val="120000"/>
              </a:lnSpc>
            </a:pPr>
            <a:r>
              <a:rPr lang="pt-BR" sz="1500" dirty="0">
                <a:latin typeface="Arial" panose="020B0604020202020204" pitchFamily="34" charset="0"/>
                <a:cs typeface="Arial" panose="020B0604020202020204" pitchFamily="34" charset="0"/>
              </a:rPr>
              <a:t>B. Urgente, Necessário ou Desejável.</a:t>
            </a:r>
          </a:p>
          <a:p>
            <a:pPr>
              <a:lnSpc>
                <a:spcPct val="120000"/>
              </a:lnSpc>
            </a:pPr>
            <a:r>
              <a:rPr lang="pt-BR" sz="1500" dirty="0">
                <a:latin typeface="Arial" panose="020B0604020202020204" pitchFamily="34" charset="0"/>
                <a:cs typeface="Arial" panose="020B0604020202020204" pitchFamily="34" charset="0"/>
              </a:rPr>
              <a:t>C. Imediato, Curto Prazo ou Longo Prazo.</a:t>
            </a:r>
          </a:p>
          <a:p>
            <a:pPr>
              <a:lnSpc>
                <a:spcPct val="120000"/>
              </a:lnSpc>
            </a:pPr>
            <a:r>
              <a:rPr lang="pt-BR" sz="1500" dirty="0">
                <a:latin typeface="Arial" panose="020B0604020202020204" pitchFamily="34" charset="0"/>
                <a:cs typeface="Arial" panose="020B0604020202020204" pitchFamily="34" charset="0"/>
              </a:rPr>
              <a:t>D. </a:t>
            </a:r>
            <a:r>
              <a:rPr lang="pt-BR" sz="1500" dirty="0">
                <a:highlight>
                  <a:srgbClr val="FFFF00"/>
                </a:highlight>
                <a:latin typeface="Arial" panose="020B0604020202020204" pitchFamily="34" charset="0"/>
                <a:cs typeface="Arial" panose="020B0604020202020204" pitchFamily="34" charset="0"/>
              </a:rPr>
              <a:t>Baixo, Médio ou Alto</a:t>
            </a:r>
            <a:r>
              <a:rPr lang="pt-BR" sz="1500" dirty="0">
                <a:latin typeface="Arial" panose="020B0604020202020204" pitchFamily="34" charset="0"/>
                <a:cs typeface="Arial" panose="020B0604020202020204" pitchFamily="34" charset="0"/>
              </a:rPr>
              <a:t>.</a:t>
            </a:r>
          </a:p>
          <a:p>
            <a:pPr algn="l" rtl="0">
              <a:buNone/>
            </a:pPr>
            <a:endParaRPr lang="pt-BR" b="0" i="0" dirty="0">
              <a:solidFill>
                <a:srgbClr val="1B1C1D"/>
              </a:solidFill>
              <a:effectLst/>
              <a:latin typeface="Google Sans Flex"/>
            </a:endParaRPr>
          </a:p>
        </p:txBody>
      </p:sp>
    </p:spTree>
    <p:extLst>
      <p:ext uri="{BB962C8B-B14F-4D97-AF65-F5344CB8AC3E}">
        <p14:creationId xmlns:p14="http://schemas.microsoft.com/office/powerpoint/2010/main" val="2816699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E9F34-FA6C-A713-6CD9-8D7808F8B835}"/>
            </a:ext>
          </a:extLst>
        </p:cNvPr>
        <p:cNvGrpSpPr/>
        <p:nvPr/>
      </p:nvGrpSpPr>
      <p:grpSpPr>
        <a:xfrm>
          <a:off x="0" y="0"/>
          <a:ext cx="0" cy="0"/>
          <a:chOff x="0" y="0"/>
          <a:chExt cx="0" cy="0"/>
        </a:xfrm>
      </p:grpSpPr>
      <p:pic>
        <p:nvPicPr>
          <p:cNvPr id="4" name="Imagem 3">
            <a:extLst>
              <a:ext uri="{FF2B5EF4-FFF2-40B4-BE49-F238E27FC236}">
                <a16:creationId xmlns:a16="http://schemas.microsoft.com/office/drawing/2014/main" id="{EC02069F-E653-849E-0F24-6BA6E3E63685}"/>
              </a:ext>
            </a:extLst>
          </p:cNvPr>
          <p:cNvPicPr>
            <a:picLocks noChangeAspect="1"/>
          </p:cNvPicPr>
          <p:nvPr/>
        </p:nvPicPr>
        <p:blipFill>
          <a:blip r:embed="rId2"/>
          <a:stretch>
            <a:fillRect/>
          </a:stretch>
        </p:blipFill>
        <p:spPr>
          <a:xfrm>
            <a:off x="7538199" y="114300"/>
            <a:ext cx="1291476" cy="1447800"/>
          </a:xfrm>
          <a:prstGeom prst="rect">
            <a:avLst/>
          </a:prstGeom>
        </p:spPr>
      </p:pic>
      <p:sp>
        <p:nvSpPr>
          <p:cNvPr id="5" name="CaixaDeTexto 4">
            <a:extLst>
              <a:ext uri="{FF2B5EF4-FFF2-40B4-BE49-F238E27FC236}">
                <a16:creationId xmlns:a16="http://schemas.microsoft.com/office/drawing/2014/main" id="{89705CB5-EBA8-D210-1F6E-5C75DA019B4D}"/>
              </a:ext>
            </a:extLst>
          </p:cNvPr>
          <p:cNvSpPr txBox="1"/>
          <p:nvPr/>
        </p:nvSpPr>
        <p:spPr>
          <a:xfrm>
            <a:off x="314325" y="98509"/>
            <a:ext cx="8637764" cy="5687711"/>
          </a:xfrm>
          <a:prstGeom prst="rect">
            <a:avLst/>
          </a:prstGeom>
          <a:noFill/>
        </p:spPr>
        <p:txBody>
          <a:bodyPr wrap="square">
            <a:spAutoFit/>
          </a:bodyPr>
          <a:lstStyle/>
          <a:p>
            <a:pPr algn="ctr">
              <a:lnSpc>
                <a:spcPct val="120000"/>
              </a:lnSpc>
              <a:buNone/>
            </a:pPr>
            <a:br>
              <a:rPr lang="pt-BR" sz="1500" dirty="0">
                <a:effectLst/>
              </a:rPr>
            </a:br>
            <a:r>
              <a:rPr lang="pt-BR" sz="1500" b="1" dirty="0">
                <a:effectLst/>
                <a:latin typeface="Arial" panose="020B0604020202020204" pitchFamily="34" charset="0"/>
                <a:cs typeface="Arial" panose="020B0604020202020204" pitchFamily="34" charset="0"/>
              </a:rPr>
              <a:t>EXERCÍCIOS</a:t>
            </a:r>
          </a:p>
          <a:p>
            <a:pPr>
              <a:lnSpc>
                <a:spcPct val="120000"/>
              </a:lnSpc>
              <a:buNone/>
            </a:pPr>
            <a:endParaRPr lang="pt-BR" sz="1500" b="1" dirty="0">
              <a:solidFill>
                <a:srgbClr val="444746"/>
              </a:solidFill>
              <a:effectLst/>
              <a:latin typeface="Arial" panose="020B0604020202020204" pitchFamily="34" charset="0"/>
              <a:cs typeface="Arial" panose="020B0604020202020204" pitchFamily="34" charset="0"/>
            </a:endParaRPr>
          </a:p>
          <a:p>
            <a:pPr>
              <a:lnSpc>
                <a:spcPct val="120000"/>
              </a:lnSpc>
            </a:pPr>
            <a:r>
              <a:rPr lang="pt-BR" sz="1500" b="1" dirty="0">
                <a:latin typeface="Arial" panose="020B0604020202020204" pitchFamily="34" charset="0"/>
                <a:cs typeface="Arial" panose="020B0604020202020204" pitchFamily="34" charset="0"/>
              </a:rPr>
              <a:t>3.Qual o propósito principal da indicação da data pretendida para a conclusão da contratação (Art. 8º, V)?</a:t>
            </a:r>
          </a:p>
          <a:p>
            <a:pPr>
              <a:lnSpc>
                <a:spcPct val="120000"/>
              </a:lnSpc>
            </a:pPr>
            <a:r>
              <a:rPr lang="pt-BR" sz="1500" dirty="0">
                <a:latin typeface="Arial" panose="020B0604020202020204" pitchFamily="34" charset="0"/>
                <a:cs typeface="Arial" panose="020B0604020202020204" pitchFamily="34" charset="0"/>
              </a:rPr>
              <a:t>A. </a:t>
            </a:r>
            <a:r>
              <a:rPr lang="pt-BR" sz="1500" dirty="0">
                <a:highlight>
                  <a:srgbClr val="FFFF00"/>
                </a:highlight>
                <a:latin typeface="Arial" panose="020B0604020202020204" pitchFamily="34" charset="0"/>
                <a:cs typeface="Arial" panose="020B0604020202020204" pitchFamily="34" charset="0"/>
              </a:rPr>
              <a:t>Evitar prejuízos ou descontinuidade das atividades do órgão ou da entidade</a:t>
            </a:r>
            <a:r>
              <a:rPr lang="pt-BR" sz="1500" dirty="0">
                <a:latin typeface="Arial" panose="020B0604020202020204" pitchFamily="34" charset="0"/>
                <a:cs typeface="Arial" panose="020B0604020202020204" pitchFamily="34" charset="0"/>
              </a:rPr>
              <a:t>.</a:t>
            </a:r>
          </a:p>
          <a:p>
            <a:pPr>
              <a:lnSpc>
                <a:spcPct val="120000"/>
              </a:lnSpc>
            </a:pPr>
            <a:r>
              <a:rPr lang="pt-BR" sz="1500" dirty="0">
                <a:latin typeface="Arial" panose="020B0604020202020204" pitchFamily="34" charset="0"/>
                <a:cs typeface="Arial" panose="020B0604020202020204" pitchFamily="34" charset="0"/>
              </a:rPr>
              <a:t>B. Definir o prazo máximo de execução do contrato após a assinatura.</a:t>
            </a:r>
          </a:p>
          <a:p>
            <a:pPr>
              <a:lnSpc>
                <a:spcPct val="120000"/>
              </a:lnSpc>
            </a:pPr>
            <a:r>
              <a:rPr lang="pt-BR" sz="1500" dirty="0">
                <a:latin typeface="Arial" panose="020B0604020202020204" pitchFamily="34" charset="0"/>
                <a:cs typeface="Arial" panose="020B0604020202020204" pitchFamily="34" charset="0"/>
              </a:rPr>
              <a:t>C. Garantir que a estimativa preliminar de valor seja reajustada anualmente.</a:t>
            </a:r>
          </a:p>
          <a:p>
            <a:pPr>
              <a:lnSpc>
                <a:spcPct val="120000"/>
              </a:lnSpc>
            </a:pPr>
            <a:r>
              <a:rPr lang="pt-BR" sz="1500" dirty="0">
                <a:latin typeface="Arial" panose="020B0604020202020204" pitchFamily="34" charset="0"/>
                <a:cs typeface="Arial" panose="020B0604020202020204" pitchFamily="34" charset="0"/>
              </a:rPr>
              <a:t>D. Determinar o grau de prioridade da contratação (baixo, médio ou alto).</a:t>
            </a:r>
          </a:p>
          <a:p>
            <a:pPr>
              <a:lnSpc>
                <a:spcPct val="120000"/>
              </a:lnSpc>
            </a:pPr>
            <a:endParaRPr lang="pt-BR" sz="1500" dirty="0">
              <a:latin typeface="Arial" panose="020B0604020202020204" pitchFamily="34" charset="0"/>
              <a:cs typeface="Arial" panose="020B0604020202020204" pitchFamily="34" charset="0"/>
            </a:endParaRPr>
          </a:p>
          <a:p>
            <a:pPr>
              <a:lnSpc>
                <a:spcPct val="120000"/>
              </a:lnSpc>
            </a:pPr>
            <a:r>
              <a:rPr lang="pt-BR" sz="1500" b="1" dirty="0">
                <a:latin typeface="Arial" panose="020B0604020202020204" pitchFamily="34" charset="0"/>
                <a:cs typeface="Arial" panose="020B0604020202020204" pitchFamily="34" charset="0"/>
              </a:rPr>
              <a:t>4. O inciso IV do Art. 8º exige que a estimativa preliminar do valor da contratação seja realizada por meio de qual procedimento?</a:t>
            </a:r>
          </a:p>
          <a:p>
            <a:pPr>
              <a:lnSpc>
                <a:spcPct val="120000"/>
              </a:lnSpc>
            </a:pPr>
            <a:r>
              <a:rPr lang="pt-BR" sz="1500" dirty="0">
                <a:latin typeface="Arial" panose="020B0604020202020204" pitchFamily="34" charset="0"/>
                <a:cs typeface="Arial" panose="020B0604020202020204" pitchFamily="34" charset="0"/>
              </a:rPr>
              <a:t>A. Licitação na modalidade Concorrência.</a:t>
            </a:r>
          </a:p>
          <a:p>
            <a:pPr>
              <a:lnSpc>
                <a:spcPct val="120000"/>
              </a:lnSpc>
            </a:pPr>
            <a:r>
              <a:rPr lang="pt-BR" sz="1500" dirty="0">
                <a:latin typeface="Arial" panose="020B0604020202020204" pitchFamily="34" charset="0"/>
                <a:cs typeface="Arial" panose="020B0604020202020204" pitchFamily="34" charset="0"/>
              </a:rPr>
              <a:t>B. Cotação eletrônica obrigatória.</a:t>
            </a:r>
          </a:p>
          <a:p>
            <a:pPr>
              <a:lnSpc>
                <a:spcPct val="120000"/>
              </a:lnSpc>
            </a:pPr>
            <a:r>
              <a:rPr lang="pt-BR" sz="1500" dirty="0">
                <a:latin typeface="Arial" panose="020B0604020202020204" pitchFamily="34" charset="0"/>
                <a:cs typeface="Arial" panose="020B0604020202020204" pitchFamily="34" charset="0"/>
              </a:rPr>
              <a:t>C. Pesquisa de mercado detalhada, com no mínimo 5 fornecedores.</a:t>
            </a:r>
          </a:p>
          <a:p>
            <a:pPr>
              <a:lnSpc>
                <a:spcPct val="120000"/>
              </a:lnSpc>
            </a:pPr>
            <a:r>
              <a:rPr lang="pt-BR" sz="1500" dirty="0">
                <a:latin typeface="Arial" panose="020B0604020202020204" pitchFamily="34" charset="0"/>
                <a:cs typeface="Arial" panose="020B0604020202020204" pitchFamily="34" charset="0"/>
              </a:rPr>
              <a:t>D. </a:t>
            </a:r>
            <a:r>
              <a:rPr lang="pt-BR" sz="1500" dirty="0">
                <a:highlight>
                  <a:srgbClr val="FFFF00"/>
                </a:highlight>
                <a:latin typeface="Arial" panose="020B0604020202020204" pitchFamily="34" charset="0"/>
                <a:cs typeface="Arial" panose="020B0604020202020204" pitchFamily="34" charset="0"/>
              </a:rPr>
              <a:t>Procedimento simplificado</a:t>
            </a:r>
            <a:r>
              <a:rPr lang="pt-BR" sz="1500" dirty="0">
                <a:latin typeface="Arial" panose="020B0604020202020204" pitchFamily="34" charset="0"/>
                <a:cs typeface="Arial" panose="020B0604020202020204" pitchFamily="34" charset="0"/>
              </a:rPr>
              <a:t>.</a:t>
            </a:r>
          </a:p>
          <a:p>
            <a:pPr>
              <a:lnSpc>
                <a:spcPct val="120000"/>
              </a:lnSpc>
            </a:pPr>
            <a:endParaRPr lang="pt-BR" dirty="0"/>
          </a:p>
          <a:p>
            <a:endParaRPr lang="pt-BR" dirty="0"/>
          </a:p>
          <a:p>
            <a:endParaRPr lang="pt-BR" dirty="0"/>
          </a:p>
          <a:p>
            <a:pPr algn="l" rtl="0">
              <a:buNone/>
            </a:pPr>
            <a:endParaRPr lang="pt-BR" b="0" i="0" dirty="0">
              <a:solidFill>
                <a:srgbClr val="1B1C1D"/>
              </a:solidFill>
              <a:effectLst/>
              <a:latin typeface="Google Sans Flex"/>
            </a:endParaRPr>
          </a:p>
        </p:txBody>
      </p:sp>
    </p:spTree>
    <p:extLst>
      <p:ext uri="{BB962C8B-B14F-4D97-AF65-F5344CB8AC3E}">
        <p14:creationId xmlns:p14="http://schemas.microsoft.com/office/powerpoint/2010/main" val="486552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A7F19-BF23-C49B-8545-ECFC88E36F2B}"/>
            </a:ext>
          </a:extLst>
        </p:cNvPr>
        <p:cNvGrpSpPr/>
        <p:nvPr/>
      </p:nvGrpSpPr>
      <p:grpSpPr>
        <a:xfrm>
          <a:off x="0" y="0"/>
          <a:ext cx="0" cy="0"/>
          <a:chOff x="0" y="0"/>
          <a:chExt cx="0" cy="0"/>
        </a:xfrm>
      </p:grpSpPr>
      <p:pic>
        <p:nvPicPr>
          <p:cNvPr id="4" name="Imagem 3">
            <a:extLst>
              <a:ext uri="{FF2B5EF4-FFF2-40B4-BE49-F238E27FC236}">
                <a16:creationId xmlns:a16="http://schemas.microsoft.com/office/drawing/2014/main" id="{17D3D024-144A-57B4-0A98-D68729216853}"/>
              </a:ext>
            </a:extLst>
          </p:cNvPr>
          <p:cNvPicPr>
            <a:picLocks noChangeAspect="1"/>
          </p:cNvPicPr>
          <p:nvPr/>
        </p:nvPicPr>
        <p:blipFill>
          <a:blip r:embed="rId2"/>
          <a:stretch>
            <a:fillRect/>
          </a:stretch>
        </p:blipFill>
        <p:spPr>
          <a:xfrm>
            <a:off x="7538199" y="114300"/>
            <a:ext cx="1291476" cy="1447800"/>
          </a:xfrm>
          <a:prstGeom prst="rect">
            <a:avLst/>
          </a:prstGeom>
        </p:spPr>
      </p:pic>
      <p:sp>
        <p:nvSpPr>
          <p:cNvPr id="5" name="CaixaDeTexto 4">
            <a:extLst>
              <a:ext uri="{FF2B5EF4-FFF2-40B4-BE49-F238E27FC236}">
                <a16:creationId xmlns:a16="http://schemas.microsoft.com/office/drawing/2014/main" id="{CEA3A36F-6E20-6F23-4DCB-7E051C074705}"/>
              </a:ext>
            </a:extLst>
          </p:cNvPr>
          <p:cNvSpPr txBox="1"/>
          <p:nvPr/>
        </p:nvSpPr>
        <p:spPr>
          <a:xfrm>
            <a:off x="314325" y="98509"/>
            <a:ext cx="8637764" cy="4247317"/>
          </a:xfrm>
          <a:prstGeom prst="rect">
            <a:avLst/>
          </a:prstGeom>
          <a:noFill/>
        </p:spPr>
        <p:txBody>
          <a:bodyPr wrap="square">
            <a:spAutoFit/>
          </a:bodyPr>
          <a:lstStyle/>
          <a:p>
            <a:pPr algn="ctr">
              <a:lnSpc>
                <a:spcPct val="120000"/>
              </a:lnSpc>
              <a:buNone/>
            </a:pPr>
            <a:br>
              <a:rPr lang="pt-BR" sz="1500" dirty="0">
                <a:effectLst/>
                <a:latin typeface="Arial" panose="020B0604020202020204" pitchFamily="34" charset="0"/>
                <a:cs typeface="Arial" panose="020B0604020202020204" pitchFamily="34" charset="0"/>
              </a:rPr>
            </a:br>
            <a:r>
              <a:rPr lang="pt-BR" sz="1500" b="1" dirty="0">
                <a:effectLst/>
                <a:latin typeface="Arial" panose="020B0604020202020204" pitchFamily="34" charset="0"/>
                <a:cs typeface="Arial" panose="020B0604020202020204" pitchFamily="34" charset="0"/>
              </a:rPr>
              <a:t>EXERCÍCIOS</a:t>
            </a:r>
          </a:p>
          <a:p>
            <a:pPr algn="just">
              <a:lnSpc>
                <a:spcPct val="120000"/>
              </a:lnSpc>
            </a:pPr>
            <a:br>
              <a:rPr lang="pt-BR" sz="1500" dirty="0">
                <a:latin typeface="Arial" panose="020B0604020202020204" pitchFamily="34" charset="0"/>
                <a:cs typeface="Arial" panose="020B0604020202020204" pitchFamily="34" charset="0"/>
              </a:rPr>
            </a:br>
            <a:endParaRPr lang="pt-BR" sz="1500" dirty="0">
              <a:latin typeface="Arial" panose="020B0604020202020204" pitchFamily="34" charset="0"/>
              <a:cs typeface="Arial" panose="020B0604020202020204" pitchFamily="34" charset="0"/>
            </a:endParaRPr>
          </a:p>
          <a:p>
            <a:pPr algn="just">
              <a:lnSpc>
                <a:spcPct val="120000"/>
              </a:lnSpc>
            </a:pPr>
            <a:r>
              <a:rPr lang="pt-BR" sz="1500" b="1" dirty="0">
                <a:latin typeface="Arial" panose="020B0604020202020204" pitchFamily="34" charset="0"/>
                <a:cs typeface="Arial" panose="020B0604020202020204" pitchFamily="34" charset="0"/>
              </a:rPr>
              <a:t>5. A indicação de vinculação ou dependência (Art. 8º, VII) do objeto com o de outro Documento de Formalização de Demanda (DFD) tem como finalidade principal o quê?</a:t>
            </a:r>
          </a:p>
          <a:p>
            <a:pPr algn="just">
              <a:lnSpc>
                <a:spcPct val="120000"/>
              </a:lnSpc>
            </a:pPr>
            <a:r>
              <a:rPr lang="pt-BR" sz="1500" dirty="0">
                <a:latin typeface="Arial" panose="020B0604020202020204" pitchFamily="34" charset="0"/>
                <a:cs typeface="Arial" panose="020B0604020202020204" pitchFamily="34" charset="0"/>
              </a:rPr>
              <a:t>A. Definir se a contratação será realizada por dispensa ou inexigibilidade de licitação.</a:t>
            </a:r>
          </a:p>
          <a:p>
            <a:pPr algn="just">
              <a:lnSpc>
                <a:spcPct val="120000"/>
              </a:lnSpc>
            </a:pPr>
            <a:r>
              <a:rPr lang="pt-BR" sz="1500" dirty="0">
                <a:latin typeface="Arial" panose="020B0604020202020204" pitchFamily="34" charset="0"/>
                <a:cs typeface="Arial" panose="020B0604020202020204" pitchFamily="34" charset="0"/>
              </a:rPr>
              <a:t>B. </a:t>
            </a:r>
            <a:r>
              <a:rPr lang="pt-BR" sz="1500" dirty="0">
                <a:highlight>
                  <a:srgbClr val="FFFF00"/>
                </a:highlight>
                <a:latin typeface="Arial" panose="020B0604020202020204" pitchFamily="34" charset="0"/>
                <a:cs typeface="Arial" panose="020B0604020202020204" pitchFamily="34" charset="0"/>
              </a:rPr>
              <a:t>Determinar a sequência em que as contratações serão realizadas</a:t>
            </a:r>
            <a:r>
              <a:rPr lang="pt-BR" sz="1500" dirty="0">
                <a:latin typeface="Arial" panose="020B0604020202020204" pitchFamily="34" charset="0"/>
                <a:cs typeface="Arial" panose="020B0604020202020204" pitchFamily="34" charset="0"/>
              </a:rPr>
              <a:t>.</a:t>
            </a:r>
          </a:p>
          <a:p>
            <a:pPr algn="just">
              <a:lnSpc>
                <a:spcPct val="120000"/>
              </a:lnSpc>
            </a:pPr>
            <a:r>
              <a:rPr lang="pt-BR" sz="1500" dirty="0">
                <a:latin typeface="Arial" panose="020B0604020202020204" pitchFamily="34" charset="0"/>
                <a:cs typeface="Arial" panose="020B0604020202020204" pitchFamily="34" charset="0"/>
              </a:rPr>
              <a:t>C. Facilitar a fiscalização da execução contratual pelos agentes.</a:t>
            </a:r>
          </a:p>
          <a:p>
            <a:pPr algn="just">
              <a:lnSpc>
                <a:spcPct val="120000"/>
              </a:lnSpc>
            </a:pPr>
            <a:r>
              <a:rPr lang="pt-BR" sz="1500" dirty="0">
                <a:latin typeface="Arial" panose="020B0604020202020204" pitchFamily="34" charset="0"/>
                <a:cs typeface="Arial" panose="020B0604020202020204" pitchFamily="34" charset="0"/>
              </a:rPr>
              <a:t>D. Justificar a necessidade da contratação perante os órgãos de controle.</a:t>
            </a:r>
          </a:p>
          <a:p>
            <a:br>
              <a:rPr lang="pt-BR" dirty="0"/>
            </a:br>
            <a:endParaRPr lang="pt-BR" dirty="0"/>
          </a:p>
          <a:p>
            <a:endParaRPr lang="pt-BR" dirty="0"/>
          </a:p>
          <a:p>
            <a:endParaRPr lang="pt-BR" dirty="0"/>
          </a:p>
          <a:p>
            <a:pPr algn="l" rtl="0">
              <a:buNone/>
            </a:pPr>
            <a:endParaRPr lang="pt-BR" b="0" i="0" dirty="0">
              <a:solidFill>
                <a:srgbClr val="1B1C1D"/>
              </a:solidFill>
              <a:effectLst/>
              <a:latin typeface="Google Sans Flex"/>
            </a:endParaRPr>
          </a:p>
        </p:txBody>
      </p:sp>
    </p:spTree>
    <p:extLst>
      <p:ext uri="{BB962C8B-B14F-4D97-AF65-F5344CB8AC3E}">
        <p14:creationId xmlns:p14="http://schemas.microsoft.com/office/powerpoint/2010/main" val="619124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D157D4AA-256D-EFCB-8483-18A1D4531522}"/>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BFB3D937-4ABF-EF70-92AC-57DAC9ABF27F}"/>
              </a:ext>
            </a:extLst>
          </p:cNvPr>
          <p:cNvPicPr preferRelativeResize="0"/>
          <p:nvPr/>
        </p:nvPicPr>
        <p:blipFill>
          <a:blip r:embed="rId3">
            <a:alphaModFix/>
          </a:blip>
          <a:stretch>
            <a:fillRect/>
          </a:stretch>
        </p:blipFill>
        <p:spPr>
          <a:xfrm>
            <a:off x="10" y="0"/>
            <a:ext cx="9143990" cy="5296554"/>
          </a:xfrm>
          <a:prstGeom prst="rect">
            <a:avLst/>
          </a:prstGeom>
          <a:noFill/>
          <a:ln>
            <a:noFill/>
          </a:ln>
        </p:spPr>
      </p:pic>
      <p:sp>
        <p:nvSpPr>
          <p:cNvPr id="3" name="CaixaDeTexto 2">
            <a:extLst>
              <a:ext uri="{FF2B5EF4-FFF2-40B4-BE49-F238E27FC236}">
                <a16:creationId xmlns:a16="http://schemas.microsoft.com/office/drawing/2014/main" id="{0116FA50-652A-58B6-0EF3-D70B97035FC5}"/>
              </a:ext>
            </a:extLst>
          </p:cNvPr>
          <p:cNvSpPr txBox="1"/>
          <p:nvPr/>
        </p:nvSpPr>
        <p:spPr>
          <a:xfrm>
            <a:off x="793566" y="0"/>
            <a:ext cx="8350424" cy="306109"/>
          </a:xfrm>
          <a:prstGeom prst="rect">
            <a:avLst/>
          </a:prstGeom>
          <a:noFill/>
        </p:spPr>
        <p:txBody>
          <a:bodyPr wrap="square">
            <a:spAutoFit/>
          </a:bodyPr>
          <a:lstStyle/>
          <a:p>
            <a:pPr algn="ctr">
              <a:lnSpc>
                <a:spcPct val="107000"/>
              </a:lnSpc>
              <a:spcAft>
                <a:spcPts val="800"/>
              </a:spcAft>
              <a:buNone/>
            </a:pPr>
            <a:endParaRPr lang="pt-BR" kern="100" dirty="0">
              <a:ea typeface="Verdana" panose="020B0604030504040204" pitchFamily="34" charset="0"/>
              <a:cs typeface="Times New Roman" panose="02020603050405020304" pitchFamily="18" charset="0"/>
            </a:endParaRPr>
          </a:p>
        </p:txBody>
      </p:sp>
      <p:sp>
        <p:nvSpPr>
          <p:cNvPr id="4" name="CaixaDeTexto 3">
            <a:extLst>
              <a:ext uri="{FF2B5EF4-FFF2-40B4-BE49-F238E27FC236}">
                <a16:creationId xmlns:a16="http://schemas.microsoft.com/office/drawing/2014/main" id="{D2D66CEC-462D-60D2-CF4E-57A149D451CF}"/>
              </a:ext>
            </a:extLst>
          </p:cNvPr>
          <p:cNvSpPr txBox="1"/>
          <p:nvPr/>
        </p:nvSpPr>
        <p:spPr>
          <a:xfrm>
            <a:off x="237067" y="101601"/>
            <a:ext cx="8788399" cy="1921936"/>
          </a:xfrm>
          <a:prstGeom prst="rect">
            <a:avLst/>
          </a:prstGeom>
          <a:noFill/>
        </p:spPr>
        <p:txBody>
          <a:bodyPr wrap="square">
            <a:spAutoFit/>
          </a:bodyPr>
          <a:lstStyle/>
          <a:p>
            <a:r>
              <a:rPr lang="pt-BR" b="1" dirty="0"/>
              <a:t> </a:t>
            </a:r>
            <a:endParaRPr lang="pt-BR" dirty="0"/>
          </a:p>
          <a:p>
            <a:pPr algn="ctr"/>
            <a:endParaRPr lang="pt-BR" b="1" kern="100" dirty="0">
              <a:solidFill>
                <a:srgbClr val="002060"/>
              </a:solidFill>
              <a:latin typeface="+mj-lt"/>
              <a:ea typeface="Calibri" panose="020F0502020204030204" pitchFamily="34" charset="0"/>
              <a:cs typeface="Times New Roman" panose="02020603050405020304" pitchFamily="18" charset="0"/>
            </a:endParaRPr>
          </a:p>
          <a:p>
            <a:pPr algn="ctr"/>
            <a:endParaRPr lang="pt-BR" sz="1400" b="1" kern="100" dirty="0">
              <a:solidFill>
                <a:srgbClr val="002060"/>
              </a:solidFill>
              <a:effectLst/>
              <a:latin typeface="+mj-lt"/>
              <a:ea typeface="Calibri" panose="020F0502020204030204" pitchFamily="34" charset="0"/>
              <a:cs typeface="Times New Roman" panose="02020603050405020304" pitchFamily="18" charset="0"/>
            </a:endParaRPr>
          </a:p>
          <a:p>
            <a:pPr algn="just">
              <a:lnSpc>
                <a:spcPct val="150000"/>
              </a:lnSpc>
            </a:pPr>
            <a:endParaRPr lang="pt-BR" b="1" kern="100" dirty="0">
              <a:solidFill>
                <a:srgbClr val="002060"/>
              </a:solidFill>
              <a:latin typeface="+mj-lt"/>
              <a:ea typeface="Calibri" panose="020F0502020204030204" pitchFamily="34" charset="0"/>
              <a:cs typeface="Times New Roman" panose="02020603050405020304" pitchFamily="18" charset="0"/>
            </a:endParaRPr>
          </a:p>
          <a:p>
            <a:pPr algn="just"/>
            <a:endParaRPr lang="pt-BR" sz="1400" b="1" kern="100" dirty="0">
              <a:solidFill>
                <a:srgbClr val="002060"/>
              </a:solidFill>
              <a:effectLst/>
              <a:latin typeface="+mj-lt"/>
              <a:ea typeface="Calibri" panose="020F0502020204030204" pitchFamily="34" charset="0"/>
              <a:cs typeface="Times New Roman" panose="02020603050405020304" pitchFamily="18" charset="0"/>
            </a:endParaRPr>
          </a:p>
          <a:p>
            <a:pPr algn="just"/>
            <a:endParaRPr lang="pt-BR" b="1" kern="100" dirty="0">
              <a:solidFill>
                <a:srgbClr val="002060"/>
              </a:solidFill>
              <a:latin typeface="+mj-lt"/>
              <a:ea typeface="Calibri" panose="020F0502020204030204" pitchFamily="34" charset="0"/>
              <a:cs typeface="Times New Roman" panose="02020603050405020304" pitchFamily="18" charset="0"/>
            </a:endParaRPr>
          </a:p>
          <a:p>
            <a:pPr algn="just"/>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07000"/>
              </a:lnSpc>
              <a:spcAft>
                <a:spcPts val="800"/>
              </a:spcAft>
              <a:buNone/>
            </a:pPr>
            <a:endParaRPr lang="pt-BR" sz="1400" kern="100" dirty="0">
              <a:effectLst/>
              <a:latin typeface="+mj-lt"/>
              <a:ea typeface="Calibri" panose="020F0502020204030204" pitchFamily="34" charset="0"/>
              <a:cs typeface="Times New Roman" panose="02020603050405020304" pitchFamily="18" charset="0"/>
            </a:endParaRPr>
          </a:p>
        </p:txBody>
      </p:sp>
      <p:pic>
        <p:nvPicPr>
          <p:cNvPr id="2" name="Imagem 1">
            <a:extLst>
              <a:ext uri="{FF2B5EF4-FFF2-40B4-BE49-F238E27FC236}">
                <a16:creationId xmlns:a16="http://schemas.microsoft.com/office/drawing/2014/main" id="{50661D0A-A6B2-94BC-A0BB-B0FFF3629DB4}"/>
              </a:ext>
            </a:extLst>
          </p:cNvPr>
          <p:cNvPicPr>
            <a:picLocks noChangeAspect="1"/>
          </p:cNvPicPr>
          <p:nvPr/>
        </p:nvPicPr>
        <p:blipFill>
          <a:blip r:embed="rId4"/>
          <a:stretch>
            <a:fillRect/>
          </a:stretch>
        </p:blipFill>
        <p:spPr>
          <a:xfrm>
            <a:off x="338666" y="407710"/>
            <a:ext cx="8466667" cy="3630117"/>
          </a:xfrm>
          <a:prstGeom prst="rect">
            <a:avLst/>
          </a:prstGeom>
        </p:spPr>
      </p:pic>
    </p:spTree>
    <p:extLst>
      <p:ext uri="{BB962C8B-B14F-4D97-AF65-F5344CB8AC3E}">
        <p14:creationId xmlns:p14="http://schemas.microsoft.com/office/powerpoint/2010/main" val="3733920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F1AC2124-B072-0310-37E6-7F0FAAD0CAAE}"/>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4FE2B857-8DCE-EB37-A70E-8CD90582D2FB}"/>
              </a:ext>
            </a:extLst>
          </p:cNvPr>
          <p:cNvPicPr preferRelativeResize="0"/>
          <p:nvPr/>
        </p:nvPicPr>
        <p:blipFill>
          <a:blip r:embed="rId3">
            <a:alphaModFix/>
          </a:blip>
          <a:stretch>
            <a:fillRect/>
          </a:stretch>
        </p:blipFill>
        <p:spPr>
          <a:xfrm>
            <a:off x="0" y="0"/>
            <a:ext cx="9143990" cy="5143500"/>
          </a:xfrm>
          <a:prstGeom prst="rect">
            <a:avLst/>
          </a:prstGeom>
          <a:noFill/>
          <a:ln>
            <a:noFill/>
          </a:ln>
        </p:spPr>
      </p:pic>
      <p:sp>
        <p:nvSpPr>
          <p:cNvPr id="3" name="CaixaDeTexto 2">
            <a:extLst>
              <a:ext uri="{FF2B5EF4-FFF2-40B4-BE49-F238E27FC236}">
                <a16:creationId xmlns:a16="http://schemas.microsoft.com/office/drawing/2014/main" id="{2BCE343B-6763-4CD2-417A-22AFAC7D0E06}"/>
              </a:ext>
            </a:extLst>
          </p:cNvPr>
          <p:cNvSpPr txBox="1"/>
          <p:nvPr/>
        </p:nvSpPr>
        <p:spPr>
          <a:xfrm>
            <a:off x="443620" y="353085"/>
            <a:ext cx="8012317" cy="4307589"/>
          </a:xfrm>
          <a:prstGeom prst="rect">
            <a:avLst/>
          </a:prstGeom>
          <a:noFill/>
        </p:spPr>
        <p:txBody>
          <a:bodyPr wrap="square">
            <a:spAutoFit/>
          </a:bodyPr>
          <a:lstStyle/>
          <a:p>
            <a:pPr algn="ctr">
              <a:lnSpc>
                <a:spcPct val="107000"/>
              </a:lnSpc>
              <a:spcAft>
                <a:spcPts val="800"/>
              </a:spcAft>
              <a:buNone/>
            </a:pPr>
            <a:r>
              <a:rPr lang="pt-BR" b="1" kern="100" dirty="0">
                <a:solidFill>
                  <a:srgbClr val="002060"/>
                </a:solidFill>
                <a:effectLst/>
                <a:latin typeface="+mj-lt"/>
                <a:ea typeface="Verdana" panose="020B0604030504040204" pitchFamily="34" charset="0"/>
                <a:cs typeface="Times New Roman" panose="02020603050405020304" pitchFamily="18" charset="0"/>
              </a:rPr>
              <a:t>Agregação de Itens</a:t>
            </a:r>
          </a:p>
          <a:p>
            <a:pPr algn="just">
              <a:lnSpc>
                <a:spcPct val="107000"/>
              </a:lnSpc>
              <a:spcAft>
                <a:spcPts val="800"/>
              </a:spcAft>
              <a:buNone/>
            </a:pPr>
            <a:endParaRPr lang="pt-BR" sz="1300" kern="100" dirty="0">
              <a:solidFill>
                <a:srgbClr val="002060"/>
              </a:solidFill>
              <a:effectLst/>
              <a:latin typeface="+mj-lt"/>
              <a:ea typeface="Verdana" panose="020B0604030504040204" pitchFamily="34" charset="0"/>
              <a:cs typeface="Times New Roman" panose="02020603050405020304" pitchFamily="18" charset="0"/>
            </a:endParaRPr>
          </a:p>
          <a:p>
            <a:pPr marL="361950" algn="just">
              <a:lnSpc>
                <a:spcPct val="107000"/>
              </a:lnSpc>
              <a:spcAft>
                <a:spcPts val="800"/>
              </a:spcAft>
              <a:buNone/>
            </a:pPr>
            <a:r>
              <a:rPr lang="pt-BR" sz="1200" b="1" kern="100" dirty="0">
                <a:solidFill>
                  <a:srgbClr val="002060"/>
                </a:solidFill>
                <a:latin typeface="+mj-lt"/>
                <a:ea typeface="Verdana" panose="020B0604030504040204" pitchFamily="34" charset="0"/>
                <a:cs typeface="Times New Roman" panose="02020603050405020304" pitchFamily="18" charset="0"/>
              </a:rPr>
              <a:t>I - agregar, sempre que possível, os documentos de formalização de demanda com objetos de mesma natureza com vistas à racionalização de esforços de contratação e à economia de escala</a:t>
            </a:r>
            <a:endParaRPr lang="pt-BR" sz="1200" kern="100" dirty="0">
              <a:solidFill>
                <a:srgbClr val="002060"/>
              </a:solidFill>
              <a:effectLst/>
              <a:latin typeface="+mj-lt"/>
              <a:ea typeface="Verdana" panose="020B0604030504040204" pitchFamily="34" charset="0"/>
              <a:cs typeface="Times New Roman" panose="02020603050405020304" pitchFamily="18" charset="0"/>
            </a:endParaRPr>
          </a:p>
          <a:p>
            <a:pPr marL="361950" algn="just">
              <a:lnSpc>
                <a:spcPct val="107000"/>
              </a:lnSpc>
              <a:spcAft>
                <a:spcPts val="800"/>
              </a:spcAft>
              <a:buNone/>
            </a:pPr>
            <a:r>
              <a:rPr lang="pt-BR" sz="1200" kern="100" dirty="0">
                <a:solidFill>
                  <a:schemeClr val="tx1"/>
                </a:solidFill>
                <a:latin typeface="+mj-lt"/>
                <a:ea typeface="Verdana" panose="020B0604030504040204" pitchFamily="34" charset="0"/>
                <a:cs typeface="Times New Roman" panose="02020603050405020304" pitchFamily="18" charset="0"/>
              </a:rPr>
              <a:t>Setor de contratação reúne itens similares de diferentes áreas (</a:t>
            </a:r>
            <a:r>
              <a:rPr lang="pt-BR" sz="1200" kern="100" dirty="0" err="1">
                <a:solidFill>
                  <a:schemeClr val="tx1"/>
                </a:solidFill>
                <a:latin typeface="+mj-lt"/>
                <a:ea typeface="Verdana" panose="020B0604030504040204" pitchFamily="34" charset="0"/>
                <a:cs typeface="Times New Roman" panose="02020603050405020304" pitchFamily="18" charset="0"/>
              </a:rPr>
              <a:t>ex</a:t>
            </a:r>
            <a:r>
              <a:rPr lang="pt-BR" sz="1200" kern="100" dirty="0">
                <a:solidFill>
                  <a:schemeClr val="tx1"/>
                </a:solidFill>
                <a:latin typeface="+mj-lt"/>
                <a:ea typeface="Verdana" panose="020B0604030504040204" pitchFamily="34" charset="0"/>
                <a:cs typeface="Times New Roman" panose="02020603050405020304" pitchFamily="18" charset="0"/>
              </a:rPr>
              <a:t>: material de escritório, limpeza, TI) em um único processo licitatório, gerando </a:t>
            </a:r>
            <a:r>
              <a:rPr lang="pt-BR" sz="1200" dirty="0">
                <a:latin typeface="+mj-lt"/>
              </a:rPr>
              <a:t>agilidade nas contratações, reduzindo os esforços administrativos e possibilitando ganhos de escala, já que um único certame poderá ser utilizado para satisfazer as necessidades de diferentes organizações públicas. </a:t>
            </a:r>
          </a:p>
          <a:p>
            <a:pPr marL="361950" algn="just">
              <a:lnSpc>
                <a:spcPct val="107000"/>
              </a:lnSpc>
              <a:spcAft>
                <a:spcPts val="800"/>
              </a:spcAft>
              <a:buNone/>
            </a:pPr>
            <a:r>
              <a:rPr lang="pt-BR" sz="1200" kern="100" dirty="0">
                <a:solidFill>
                  <a:schemeClr val="tx1"/>
                </a:solidFill>
                <a:latin typeface="+mj-lt"/>
                <a:ea typeface="Verdana" panose="020B0604030504040204" pitchFamily="34" charset="0"/>
                <a:cs typeface="Times New Roman" panose="02020603050405020304" pitchFamily="18" charset="0"/>
              </a:rPr>
              <a:t>Etapas do agrupamento:</a:t>
            </a:r>
          </a:p>
          <a:p>
            <a:pPr marL="361950" algn="just">
              <a:lnSpc>
                <a:spcPct val="107000"/>
              </a:lnSpc>
              <a:spcAft>
                <a:spcPts val="800"/>
              </a:spcAft>
              <a:buNone/>
            </a:pPr>
            <a:r>
              <a:rPr lang="pt-BR" sz="1200" kern="100" dirty="0">
                <a:solidFill>
                  <a:schemeClr val="tx1"/>
                </a:solidFill>
                <a:effectLst/>
                <a:latin typeface="+mj-lt"/>
                <a:ea typeface="Verdana" panose="020B0604030504040204" pitchFamily="34" charset="0"/>
                <a:cs typeface="Times New Roman" panose="02020603050405020304" pitchFamily="18" charset="0"/>
              </a:rPr>
              <a:t>Recebimento dos documentos de formalização de demanda: Conforme calendário definido pelo regulamento específico. Pelo Decre</a:t>
            </a:r>
            <a:r>
              <a:rPr lang="pt-BR" sz="1200" kern="100" dirty="0">
                <a:solidFill>
                  <a:schemeClr val="tx1"/>
                </a:solidFill>
                <a:latin typeface="+mj-lt"/>
                <a:ea typeface="Verdana" panose="020B0604030504040204" pitchFamily="34" charset="0"/>
                <a:cs typeface="Times New Roman" panose="02020603050405020304" pitchFamily="18" charset="0"/>
              </a:rPr>
              <a:t>to Federal, o prazo para inserção do DFD no sistema PGC é 01 de abril. </a:t>
            </a:r>
            <a:endParaRPr lang="pt-BR" sz="1200" kern="100" dirty="0">
              <a:solidFill>
                <a:schemeClr val="tx1"/>
              </a:solidFill>
              <a:effectLst/>
              <a:latin typeface="+mj-lt"/>
              <a:ea typeface="Verdana" panose="020B0604030504040204" pitchFamily="34" charset="0"/>
              <a:cs typeface="Times New Roman" panose="02020603050405020304" pitchFamily="18" charset="0"/>
            </a:endParaRPr>
          </a:p>
          <a:p>
            <a:pPr marL="361950" algn="just">
              <a:lnSpc>
                <a:spcPct val="107000"/>
              </a:lnSpc>
              <a:spcAft>
                <a:spcPts val="800"/>
              </a:spcAft>
              <a:buNone/>
            </a:pPr>
            <a:r>
              <a:rPr lang="pt-BR" sz="1200" kern="100" dirty="0">
                <a:solidFill>
                  <a:schemeClr val="tx1"/>
                </a:solidFill>
                <a:effectLst/>
                <a:latin typeface="+mj-lt"/>
                <a:ea typeface="Verdana" panose="020B0604030504040204" pitchFamily="34" charset="0"/>
                <a:cs typeface="Times New Roman" panose="02020603050405020304" pitchFamily="18" charset="0"/>
              </a:rPr>
              <a:t>Análise crítica do con</a:t>
            </a:r>
            <a:r>
              <a:rPr lang="pt-BR" sz="1200" kern="100" dirty="0">
                <a:solidFill>
                  <a:schemeClr val="tx1"/>
                </a:solidFill>
                <a:latin typeface="+mj-lt"/>
                <a:ea typeface="Verdana" panose="020B0604030504040204" pitchFamily="34" charset="0"/>
                <a:cs typeface="Times New Roman" panose="02020603050405020304" pitchFamily="18" charset="0"/>
              </a:rPr>
              <a:t>teúdo e identificação de objetos de mesma natureza: neste momento o setor de contratação poderá identificar lacunas em informações, podendo contatar o emissor do documento para esclarecimentos e/ou retificações ao documento. </a:t>
            </a:r>
          </a:p>
          <a:p>
            <a:pPr marL="361950" algn="just">
              <a:lnSpc>
                <a:spcPct val="107000"/>
              </a:lnSpc>
              <a:spcAft>
                <a:spcPts val="800"/>
              </a:spcAft>
              <a:buNone/>
            </a:pPr>
            <a:r>
              <a:rPr lang="pt-BR" sz="1200" kern="100" dirty="0">
                <a:solidFill>
                  <a:schemeClr val="tx1"/>
                </a:solidFill>
                <a:effectLst/>
                <a:latin typeface="+mj-lt"/>
                <a:ea typeface="Verdana" panose="020B0604030504040204" pitchFamily="34" charset="0"/>
                <a:cs typeface="Times New Roman" panose="02020603050405020304" pitchFamily="18" charset="0"/>
              </a:rPr>
              <a:t>Agrupamento de itens similares que possam constar em uma mesma licitação. Nesse ponto, necessário compatibilizar as datas das necessidades. </a:t>
            </a:r>
          </a:p>
          <a:p>
            <a:pPr indent="361950" algn="just">
              <a:lnSpc>
                <a:spcPct val="107000"/>
              </a:lnSpc>
              <a:spcAft>
                <a:spcPts val="800"/>
              </a:spcAft>
              <a:buNone/>
            </a:pPr>
            <a:endParaRPr lang="pt-BR" sz="1200" kern="100" dirty="0">
              <a:solidFill>
                <a:schemeClr val="tx1"/>
              </a:solidFill>
              <a:latin typeface="+mj-lt"/>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550267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4F323421-DD59-04CA-407D-6B135110F5DD}"/>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C8065189-8FA6-877C-9C65-8313E3ABCA86}"/>
              </a:ext>
            </a:extLst>
          </p:cNvPr>
          <p:cNvPicPr preferRelativeResize="0"/>
          <p:nvPr/>
        </p:nvPicPr>
        <p:blipFill>
          <a:blip r:embed="rId3">
            <a:alphaModFix/>
          </a:blip>
          <a:stretch>
            <a:fillRect/>
          </a:stretch>
        </p:blipFill>
        <p:spPr>
          <a:xfrm>
            <a:off x="10" y="0"/>
            <a:ext cx="9143990" cy="5296554"/>
          </a:xfrm>
          <a:prstGeom prst="rect">
            <a:avLst/>
          </a:prstGeom>
          <a:noFill/>
          <a:ln>
            <a:noFill/>
          </a:ln>
        </p:spPr>
      </p:pic>
      <p:sp>
        <p:nvSpPr>
          <p:cNvPr id="3" name="CaixaDeTexto 2">
            <a:extLst>
              <a:ext uri="{FF2B5EF4-FFF2-40B4-BE49-F238E27FC236}">
                <a16:creationId xmlns:a16="http://schemas.microsoft.com/office/drawing/2014/main" id="{01CC6BCA-7E2C-F990-16AB-EAB2BB6D18AD}"/>
              </a:ext>
            </a:extLst>
          </p:cNvPr>
          <p:cNvSpPr txBox="1"/>
          <p:nvPr/>
        </p:nvSpPr>
        <p:spPr>
          <a:xfrm>
            <a:off x="793566" y="0"/>
            <a:ext cx="8350424" cy="306109"/>
          </a:xfrm>
          <a:prstGeom prst="rect">
            <a:avLst/>
          </a:prstGeom>
          <a:noFill/>
        </p:spPr>
        <p:txBody>
          <a:bodyPr wrap="square">
            <a:spAutoFit/>
          </a:bodyPr>
          <a:lstStyle/>
          <a:p>
            <a:pPr algn="ctr">
              <a:lnSpc>
                <a:spcPct val="107000"/>
              </a:lnSpc>
              <a:spcAft>
                <a:spcPts val="800"/>
              </a:spcAft>
              <a:buNone/>
            </a:pPr>
            <a:endParaRPr lang="pt-BR" kern="100" dirty="0">
              <a:ea typeface="Verdana" panose="020B0604030504040204" pitchFamily="34" charset="0"/>
              <a:cs typeface="Times New Roman" panose="02020603050405020304" pitchFamily="18" charset="0"/>
            </a:endParaRPr>
          </a:p>
        </p:txBody>
      </p:sp>
      <p:sp>
        <p:nvSpPr>
          <p:cNvPr id="4" name="CaixaDeTexto 3">
            <a:extLst>
              <a:ext uri="{FF2B5EF4-FFF2-40B4-BE49-F238E27FC236}">
                <a16:creationId xmlns:a16="http://schemas.microsoft.com/office/drawing/2014/main" id="{4CFE4552-2DC1-9D06-CD42-02E4FF00EF32}"/>
              </a:ext>
            </a:extLst>
          </p:cNvPr>
          <p:cNvSpPr txBox="1"/>
          <p:nvPr/>
        </p:nvSpPr>
        <p:spPr>
          <a:xfrm>
            <a:off x="316088" y="440267"/>
            <a:ext cx="8477955" cy="4098173"/>
          </a:xfrm>
          <a:prstGeom prst="rect">
            <a:avLst/>
          </a:prstGeom>
          <a:noFill/>
        </p:spPr>
        <p:txBody>
          <a:bodyPr wrap="square">
            <a:spAutoFit/>
          </a:bodyPr>
          <a:lstStyle/>
          <a:p>
            <a:pPr algn="ctr">
              <a:lnSpc>
                <a:spcPct val="107000"/>
              </a:lnSpc>
              <a:spcAft>
                <a:spcPts val="800"/>
              </a:spcAft>
              <a:buNone/>
            </a:pPr>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800"/>
              </a:spcAft>
              <a:buNone/>
            </a:pPr>
            <a:r>
              <a:rPr lang="pt-BR" sz="1400" b="1" kern="100" dirty="0">
                <a:solidFill>
                  <a:srgbClr val="002060"/>
                </a:solidFill>
                <a:effectLst/>
                <a:latin typeface="+mj-lt"/>
                <a:ea typeface="Calibri" panose="020F0502020204030204" pitchFamily="34" charset="0"/>
                <a:cs typeface="Times New Roman" panose="02020603050405020304" pitchFamily="18" charset="0"/>
              </a:rPr>
              <a:t>Análise de Viabilidade Técnica e Econômica</a:t>
            </a:r>
          </a:p>
          <a:p>
            <a:pPr algn="just">
              <a:lnSpc>
                <a:spcPct val="107000"/>
              </a:lnSpc>
              <a:spcAft>
                <a:spcPts val="800"/>
              </a:spcAft>
              <a:buNone/>
            </a:pPr>
            <a:r>
              <a:rPr lang="pt-BR" sz="1400" kern="100" dirty="0">
                <a:effectLst/>
                <a:latin typeface="+mj-lt"/>
                <a:ea typeface="Calibri" panose="020F0502020204030204" pitchFamily="34" charset="0"/>
                <a:cs typeface="Times New Roman" panose="02020603050405020304" pitchFamily="18" charset="0"/>
              </a:rPr>
              <a:t>No contexto do PCA, a análise de viabilidade técnica e econômica visa a verificar se a contratação é possível no próximo exercício financeiro.</a:t>
            </a:r>
            <a:r>
              <a:rPr lang="pt-BR" sz="1400" b="1" kern="100" dirty="0">
                <a:effectLst/>
                <a:latin typeface="+mj-lt"/>
                <a:ea typeface="Calibri" panose="020F0502020204030204" pitchFamily="34" charset="0"/>
                <a:cs typeface="Times New Roman" panose="02020603050405020304" pitchFamily="18" charset="0"/>
              </a:rPr>
              <a:t> </a:t>
            </a:r>
            <a:endParaRPr lang="pt-BR" b="1" kern="100" dirty="0">
              <a:latin typeface="+mj-lt"/>
              <a:ea typeface="Calibri" panose="020F0502020204030204" pitchFamily="34" charset="0"/>
              <a:cs typeface="Times New Roman" panose="02020603050405020304" pitchFamily="18" charset="0"/>
            </a:endParaRPr>
          </a:p>
          <a:p>
            <a:pPr algn="just">
              <a:lnSpc>
                <a:spcPct val="107000"/>
              </a:lnSpc>
              <a:spcAft>
                <a:spcPts val="800"/>
              </a:spcAft>
              <a:buNone/>
            </a:pPr>
            <a:r>
              <a:rPr lang="pt-BR" sz="1400" kern="100" dirty="0">
                <a:effectLst/>
                <a:latin typeface="+mj-lt"/>
                <a:ea typeface="Calibri" panose="020F0502020204030204" pitchFamily="34" charset="0"/>
                <a:cs typeface="Times New Roman" panose="02020603050405020304" pitchFamily="18" charset="0"/>
              </a:rPr>
              <a:t>Elementos de viabilidade a serem trabalhados no PCA:</a:t>
            </a:r>
          </a:p>
          <a:p>
            <a:pPr marL="342900" lvl="0" indent="-342900" algn="just">
              <a:lnSpc>
                <a:spcPct val="107000"/>
              </a:lnSpc>
              <a:spcAft>
                <a:spcPts val="800"/>
              </a:spcAft>
              <a:buSzPts val="1000"/>
              <a:buFont typeface="Symbol" panose="05050102010706020507" pitchFamily="18" charset="2"/>
              <a:buChar char=""/>
              <a:tabLst>
                <a:tab pos="457200" algn="l"/>
              </a:tabLst>
            </a:pPr>
            <a:r>
              <a:rPr lang="pt-BR" sz="1400" kern="100" dirty="0">
                <a:effectLst/>
                <a:latin typeface="+mj-lt"/>
                <a:ea typeface="Calibri" panose="020F0502020204030204" pitchFamily="34" charset="0"/>
                <a:cs typeface="Times New Roman" panose="02020603050405020304" pitchFamily="18" charset="0"/>
              </a:rPr>
              <a:t>existência de solução técnica conhecida</a:t>
            </a:r>
          </a:p>
          <a:p>
            <a:pPr marL="342900" lvl="0" indent="-342900" algn="just">
              <a:lnSpc>
                <a:spcPct val="107000"/>
              </a:lnSpc>
              <a:spcAft>
                <a:spcPts val="800"/>
              </a:spcAft>
              <a:buSzPts val="1000"/>
              <a:buFont typeface="Symbol" panose="05050102010706020507" pitchFamily="18" charset="2"/>
              <a:buChar char=""/>
              <a:tabLst>
                <a:tab pos="457200" algn="l"/>
              </a:tabLst>
            </a:pPr>
            <a:r>
              <a:rPr lang="pt-BR" sz="1400" kern="100" dirty="0">
                <a:effectLst/>
                <a:latin typeface="+mj-lt"/>
                <a:ea typeface="Calibri" panose="020F0502020204030204" pitchFamily="34" charset="0"/>
                <a:cs typeface="Times New Roman" panose="02020603050405020304" pitchFamily="18" charset="0"/>
              </a:rPr>
              <a:t>capacidade administrativa do órgão</a:t>
            </a:r>
          </a:p>
          <a:p>
            <a:pPr marL="342900" lvl="0" indent="-342900" algn="just">
              <a:lnSpc>
                <a:spcPct val="107000"/>
              </a:lnSpc>
              <a:spcAft>
                <a:spcPts val="800"/>
              </a:spcAft>
              <a:buSzPts val="1000"/>
              <a:buFont typeface="Symbol" panose="05050102010706020507" pitchFamily="18" charset="2"/>
              <a:buChar char=""/>
              <a:tabLst>
                <a:tab pos="457200" algn="l"/>
              </a:tabLst>
            </a:pPr>
            <a:r>
              <a:rPr lang="pt-BR" sz="1400" kern="100" dirty="0">
                <a:effectLst/>
                <a:latin typeface="+mj-lt"/>
                <a:ea typeface="Calibri" panose="020F0502020204030204" pitchFamily="34" charset="0"/>
                <a:cs typeface="Times New Roman" panose="02020603050405020304" pitchFamily="18" charset="0"/>
              </a:rPr>
              <a:t>compatibilidade com o porte do ente</a:t>
            </a:r>
          </a:p>
          <a:p>
            <a:pPr marL="342900" lvl="0" indent="-342900" algn="just">
              <a:lnSpc>
                <a:spcPct val="107000"/>
              </a:lnSpc>
              <a:spcAft>
                <a:spcPts val="800"/>
              </a:spcAft>
              <a:buSzPts val="1000"/>
              <a:buFont typeface="Symbol" panose="05050102010706020507" pitchFamily="18" charset="2"/>
              <a:buChar char=""/>
              <a:tabLst>
                <a:tab pos="457200" algn="l"/>
              </a:tabLst>
            </a:pPr>
            <a:r>
              <a:rPr lang="pt-BR" sz="1400" kern="100" dirty="0">
                <a:effectLst/>
                <a:latin typeface="+mj-lt"/>
                <a:ea typeface="Calibri" panose="020F0502020204030204" pitchFamily="34" charset="0"/>
                <a:cs typeface="Times New Roman" panose="02020603050405020304" pitchFamily="18" charset="0"/>
              </a:rPr>
              <a:t>custo estimado compatível com a realidade orçamentária</a:t>
            </a:r>
          </a:p>
          <a:p>
            <a:pPr algn="just">
              <a:lnSpc>
                <a:spcPct val="107000"/>
              </a:lnSpc>
              <a:spcAft>
                <a:spcPts val="800"/>
              </a:spcAft>
              <a:buNone/>
            </a:pPr>
            <a:r>
              <a:rPr lang="pt-BR" sz="1400" kern="100" dirty="0">
                <a:effectLst/>
                <a:latin typeface="+mj-lt"/>
                <a:ea typeface="Calibri" panose="020F0502020204030204" pitchFamily="34" charset="0"/>
                <a:cs typeface="Times New Roman" panose="02020603050405020304" pitchFamily="18" charset="0"/>
              </a:rPr>
              <a:t>O PCA permite </a:t>
            </a:r>
            <a:r>
              <a:rPr lang="pt-BR" sz="1400" b="1" kern="100" dirty="0">
                <a:effectLst/>
                <a:latin typeface="+mj-lt"/>
                <a:ea typeface="Calibri" panose="020F0502020204030204" pitchFamily="34" charset="0"/>
                <a:cs typeface="Times New Roman" panose="02020603050405020304" pitchFamily="18" charset="0"/>
              </a:rPr>
              <a:t>filtrar demandas inviáveis</a:t>
            </a:r>
            <a:r>
              <a:rPr lang="pt-BR" sz="1400" kern="100" dirty="0">
                <a:effectLst/>
                <a:latin typeface="+mj-lt"/>
                <a:ea typeface="Calibri" panose="020F0502020204030204" pitchFamily="34" charset="0"/>
                <a:cs typeface="Times New Roman" panose="02020603050405020304" pitchFamily="18" charset="0"/>
              </a:rPr>
              <a:t>, evitando que avancem para a fase técnica sem condições reais.</a:t>
            </a:r>
          </a:p>
          <a:p>
            <a:pPr algn="just">
              <a:lnSpc>
                <a:spcPct val="107000"/>
              </a:lnSpc>
              <a:spcAft>
                <a:spcPts val="800"/>
              </a:spcAft>
              <a:buNone/>
            </a:pPr>
            <a:endParaRPr lang="pt-BR" kern="100" dirty="0">
              <a:latin typeface="+mj-lt"/>
              <a:ea typeface="Calibri" panose="020F0502020204030204" pitchFamily="34" charset="0"/>
              <a:cs typeface="Times New Roman" panose="02020603050405020304" pitchFamily="18" charset="0"/>
            </a:endParaRPr>
          </a:p>
          <a:p>
            <a:pPr algn="just">
              <a:lnSpc>
                <a:spcPct val="107000"/>
              </a:lnSpc>
              <a:spcAft>
                <a:spcPts val="800"/>
              </a:spcAft>
              <a:buNone/>
            </a:pPr>
            <a:endParaRPr lang="pt-BR" sz="1400" kern="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81299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4905BA1F-5B85-E87A-0BC1-E4EF4E575B65}"/>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9A399972-D05B-1902-C30C-71A3BBE90524}"/>
              </a:ext>
            </a:extLst>
          </p:cNvPr>
          <p:cNvPicPr preferRelativeResize="0"/>
          <p:nvPr/>
        </p:nvPicPr>
        <p:blipFill>
          <a:blip r:embed="rId3">
            <a:alphaModFix/>
          </a:blip>
          <a:stretch>
            <a:fillRect/>
          </a:stretch>
        </p:blipFill>
        <p:spPr>
          <a:xfrm>
            <a:off x="10" y="0"/>
            <a:ext cx="9143990" cy="5296554"/>
          </a:xfrm>
          <a:prstGeom prst="rect">
            <a:avLst/>
          </a:prstGeom>
          <a:noFill/>
          <a:ln>
            <a:noFill/>
          </a:ln>
        </p:spPr>
      </p:pic>
      <p:sp>
        <p:nvSpPr>
          <p:cNvPr id="3" name="CaixaDeTexto 2">
            <a:extLst>
              <a:ext uri="{FF2B5EF4-FFF2-40B4-BE49-F238E27FC236}">
                <a16:creationId xmlns:a16="http://schemas.microsoft.com/office/drawing/2014/main" id="{71DDA809-611A-073C-C5C6-70D605B543E2}"/>
              </a:ext>
            </a:extLst>
          </p:cNvPr>
          <p:cNvSpPr txBox="1"/>
          <p:nvPr/>
        </p:nvSpPr>
        <p:spPr>
          <a:xfrm>
            <a:off x="793566" y="0"/>
            <a:ext cx="8350424" cy="306109"/>
          </a:xfrm>
          <a:prstGeom prst="rect">
            <a:avLst/>
          </a:prstGeom>
          <a:noFill/>
        </p:spPr>
        <p:txBody>
          <a:bodyPr wrap="square">
            <a:spAutoFit/>
          </a:bodyPr>
          <a:lstStyle/>
          <a:p>
            <a:pPr algn="ctr">
              <a:lnSpc>
                <a:spcPct val="107000"/>
              </a:lnSpc>
              <a:spcAft>
                <a:spcPts val="800"/>
              </a:spcAft>
              <a:buNone/>
            </a:pPr>
            <a:endParaRPr lang="pt-BR" kern="100" dirty="0">
              <a:ea typeface="Verdana" panose="020B0604030504040204" pitchFamily="34" charset="0"/>
              <a:cs typeface="Times New Roman" panose="02020603050405020304" pitchFamily="18" charset="0"/>
            </a:endParaRPr>
          </a:p>
        </p:txBody>
      </p:sp>
      <p:sp>
        <p:nvSpPr>
          <p:cNvPr id="4" name="CaixaDeTexto 3">
            <a:extLst>
              <a:ext uri="{FF2B5EF4-FFF2-40B4-BE49-F238E27FC236}">
                <a16:creationId xmlns:a16="http://schemas.microsoft.com/office/drawing/2014/main" id="{25428BDD-6076-6E66-A0CC-0203B1EFFB5E}"/>
              </a:ext>
            </a:extLst>
          </p:cNvPr>
          <p:cNvSpPr txBox="1"/>
          <p:nvPr/>
        </p:nvSpPr>
        <p:spPr>
          <a:xfrm>
            <a:off x="316088" y="440267"/>
            <a:ext cx="8477955" cy="4003917"/>
          </a:xfrm>
          <a:prstGeom prst="rect">
            <a:avLst/>
          </a:prstGeom>
          <a:noFill/>
        </p:spPr>
        <p:txBody>
          <a:bodyPr wrap="square">
            <a:spAutoFit/>
          </a:bodyPr>
          <a:lstStyle/>
          <a:p>
            <a:pPr algn="ctr">
              <a:lnSpc>
                <a:spcPct val="107000"/>
              </a:lnSpc>
              <a:spcAft>
                <a:spcPts val="800"/>
              </a:spcAft>
              <a:buNone/>
            </a:pPr>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800"/>
              </a:spcAft>
              <a:buNone/>
            </a:pPr>
            <a:r>
              <a:rPr lang="pt-BR" b="1" dirty="0">
                <a:solidFill>
                  <a:srgbClr val="002060"/>
                </a:solidFill>
              </a:rPr>
              <a:t>Orçamento municipal e o PCA</a:t>
            </a:r>
          </a:p>
          <a:p>
            <a:endParaRPr lang="pt-BR" b="1" dirty="0">
              <a:solidFill>
                <a:srgbClr val="002060"/>
              </a:solidFill>
            </a:endParaRPr>
          </a:p>
          <a:p>
            <a:r>
              <a:rPr lang="pt-BR" sz="1300" b="1" dirty="0">
                <a:solidFill>
                  <a:srgbClr val="002060"/>
                </a:solidFill>
              </a:rPr>
              <a:t>Plano Plurianual - PPA</a:t>
            </a:r>
          </a:p>
          <a:p>
            <a:endParaRPr lang="pt-BR" sz="1300" dirty="0"/>
          </a:p>
          <a:p>
            <a:pPr marL="285750" indent="-285750" algn="just">
              <a:buFont typeface="Wingdings" panose="05000000000000000000" pitchFamily="2" charset="2"/>
              <a:buChar char="§"/>
            </a:pPr>
            <a:r>
              <a:rPr lang="pt-BR" sz="1300" dirty="0"/>
              <a:t>É o instrumento de planejamento de </a:t>
            </a:r>
            <a:r>
              <a:rPr lang="pt-BR" sz="1300" b="1" dirty="0"/>
              <a:t>médio prazo</a:t>
            </a:r>
            <a:r>
              <a:rPr lang="pt-BR" sz="1300" dirty="0"/>
              <a:t> (vigência de 4 anos). Ele define as diretrizes, objetivos e metas da administração pública para o período, organizando as ações em programas que resultem em produtos (bens ou serviços) para a sociedade.</a:t>
            </a:r>
          </a:p>
          <a:p>
            <a:pPr marL="285750" indent="-285750" algn="just">
              <a:buFont typeface="Wingdings" panose="05000000000000000000" pitchFamily="2" charset="2"/>
              <a:buChar char="§"/>
            </a:pPr>
            <a:endParaRPr lang="pt-BR" sz="1300" dirty="0"/>
          </a:p>
          <a:p>
            <a:pPr marL="285750" indent="-285750" algn="just">
              <a:buFont typeface="Wingdings" panose="05000000000000000000" pitchFamily="2" charset="2"/>
              <a:buChar char="§"/>
            </a:pPr>
            <a:r>
              <a:rPr lang="pt-BR" sz="1300" dirty="0"/>
              <a:t>Planejamento das ações e objetivos estratégicos do Município, por meio de programas governamentais, com indicadores, prioridades e metas, para um período de quatro anos, iniciando no segundo ano do governo eleito. </a:t>
            </a:r>
          </a:p>
          <a:p>
            <a:pPr marL="285750" indent="-285750">
              <a:buFont typeface="Wingdings" panose="05000000000000000000" pitchFamily="2" charset="2"/>
              <a:buChar char="§"/>
            </a:pPr>
            <a:endParaRPr lang="pt-BR" sz="1300" dirty="0"/>
          </a:p>
          <a:p>
            <a:pPr marL="285750" indent="-285750">
              <a:buFont typeface="Wingdings" panose="05000000000000000000" pitchFamily="2" charset="2"/>
              <a:buChar char="§"/>
            </a:pPr>
            <a:r>
              <a:rPr lang="pt-BR" sz="1300" dirty="0"/>
              <a:t>O Plano Plurianual tem duração de quatro anos e vai do início do segundo ano de mandato até o final do primeiro ano do mandato seguinte (independente do prefeito ser reeleito). Esse procedimento possibilita que o novo mandatário tome contato com a situação das contas públicas.</a:t>
            </a:r>
          </a:p>
          <a:p>
            <a:endParaRPr lang="pt-BR" dirty="0"/>
          </a:p>
          <a:p>
            <a:pPr algn="just">
              <a:lnSpc>
                <a:spcPct val="107000"/>
              </a:lnSpc>
              <a:spcAft>
                <a:spcPts val="800"/>
              </a:spcAft>
              <a:buNone/>
            </a:pPr>
            <a:endParaRPr lang="pt-BR" sz="1400" kern="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85224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8A688BC1-60BB-338A-17CD-4530696440C0}"/>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46394399-76BD-D74D-322A-5A4C0B1D4F42}"/>
              </a:ext>
            </a:extLst>
          </p:cNvPr>
          <p:cNvPicPr preferRelativeResize="0"/>
          <p:nvPr/>
        </p:nvPicPr>
        <p:blipFill>
          <a:blip r:embed="rId3">
            <a:alphaModFix/>
          </a:blip>
          <a:stretch>
            <a:fillRect/>
          </a:stretch>
        </p:blipFill>
        <p:spPr>
          <a:xfrm>
            <a:off x="10" y="0"/>
            <a:ext cx="9143990" cy="5296554"/>
          </a:xfrm>
          <a:prstGeom prst="rect">
            <a:avLst/>
          </a:prstGeom>
          <a:noFill/>
          <a:ln>
            <a:noFill/>
          </a:ln>
        </p:spPr>
      </p:pic>
      <p:sp>
        <p:nvSpPr>
          <p:cNvPr id="3" name="CaixaDeTexto 2">
            <a:extLst>
              <a:ext uri="{FF2B5EF4-FFF2-40B4-BE49-F238E27FC236}">
                <a16:creationId xmlns:a16="http://schemas.microsoft.com/office/drawing/2014/main" id="{A775A2AA-5325-EE4E-EE20-F4C5FEFA4453}"/>
              </a:ext>
            </a:extLst>
          </p:cNvPr>
          <p:cNvSpPr txBox="1"/>
          <p:nvPr/>
        </p:nvSpPr>
        <p:spPr>
          <a:xfrm>
            <a:off x="793566" y="0"/>
            <a:ext cx="8350424" cy="306109"/>
          </a:xfrm>
          <a:prstGeom prst="rect">
            <a:avLst/>
          </a:prstGeom>
          <a:noFill/>
        </p:spPr>
        <p:txBody>
          <a:bodyPr wrap="square">
            <a:spAutoFit/>
          </a:bodyPr>
          <a:lstStyle/>
          <a:p>
            <a:pPr algn="ctr">
              <a:lnSpc>
                <a:spcPct val="107000"/>
              </a:lnSpc>
              <a:spcAft>
                <a:spcPts val="800"/>
              </a:spcAft>
              <a:buNone/>
            </a:pPr>
            <a:endParaRPr lang="pt-BR" kern="100" dirty="0">
              <a:ea typeface="Verdana" panose="020B0604030504040204" pitchFamily="34" charset="0"/>
              <a:cs typeface="Times New Roman" panose="02020603050405020304" pitchFamily="18" charset="0"/>
            </a:endParaRPr>
          </a:p>
        </p:txBody>
      </p:sp>
      <p:sp>
        <p:nvSpPr>
          <p:cNvPr id="4" name="CaixaDeTexto 3">
            <a:extLst>
              <a:ext uri="{FF2B5EF4-FFF2-40B4-BE49-F238E27FC236}">
                <a16:creationId xmlns:a16="http://schemas.microsoft.com/office/drawing/2014/main" id="{32107D14-F6C6-A6A7-9987-5D9B1FC54393}"/>
              </a:ext>
            </a:extLst>
          </p:cNvPr>
          <p:cNvSpPr txBox="1"/>
          <p:nvPr/>
        </p:nvSpPr>
        <p:spPr>
          <a:xfrm>
            <a:off x="316088" y="79023"/>
            <a:ext cx="8477956" cy="3773084"/>
          </a:xfrm>
          <a:prstGeom prst="rect">
            <a:avLst/>
          </a:prstGeom>
          <a:noFill/>
        </p:spPr>
        <p:txBody>
          <a:bodyPr wrap="square">
            <a:spAutoFit/>
          </a:bodyPr>
          <a:lstStyle/>
          <a:p>
            <a:pPr algn="ctr">
              <a:lnSpc>
                <a:spcPct val="107000"/>
              </a:lnSpc>
              <a:spcAft>
                <a:spcPts val="800"/>
              </a:spcAft>
              <a:buNone/>
            </a:pPr>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a:p>
            <a:pPr algn="ctr">
              <a:lnSpc>
                <a:spcPct val="107000"/>
              </a:lnSpc>
              <a:spcAft>
                <a:spcPts val="800"/>
              </a:spcAft>
              <a:buNone/>
            </a:pPr>
            <a:r>
              <a:rPr lang="pt-BR" b="1" dirty="0">
                <a:solidFill>
                  <a:srgbClr val="002060"/>
                </a:solidFill>
              </a:rPr>
              <a:t>Orçamento municipal e o PCA</a:t>
            </a:r>
          </a:p>
          <a:p>
            <a:endParaRPr lang="pt-BR" b="1" dirty="0">
              <a:solidFill>
                <a:srgbClr val="002060"/>
              </a:solidFill>
            </a:endParaRPr>
          </a:p>
          <a:p>
            <a:r>
              <a:rPr lang="pt-BR" b="1" dirty="0">
                <a:solidFill>
                  <a:srgbClr val="002060"/>
                </a:solidFill>
              </a:rPr>
              <a:t>Lei de Diretrizes Orçamentárias - LDO</a:t>
            </a:r>
            <a:br>
              <a:rPr lang="pt-BR" dirty="0"/>
            </a:br>
            <a:br>
              <a:rPr lang="pt-BR" dirty="0"/>
            </a:br>
            <a:r>
              <a:rPr lang="pt-BR" dirty="0"/>
              <a:t>A LDO organiza os objetivos do Plano Plurianual para que sejam posteriormente realizados por meio da Lei Orçamentária Anual (LOA). </a:t>
            </a:r>
          </a:p>
          <a:p>
            <a:pPr marL="285750" indent="-285750">
              <a:buFont typeface="Wingdings" panose="05000000000000000000" pitchFamily="2" charset="2"/>
              <a:buChar char="§"/>
            </a:pPr>
            <a:endParaRPr lang="pt-BR" dirty="0"/>
          </a:p>
          <a:p>
            <a:pPr marL="285750" indent="-285750">
              <a:buFont typeface="Wingdings" panose="05000000000000000000" pitchFamily="2" charset="2"/>
              <a:buChar char="§"/>
            </a:pPr>
            <a:r>
              <a:rPr lang="pt-BR" dirty="0"/>
              <a:t>Na LDO devem conter, entre outros tópicos, a previsão de despesas referentes ao plano de carreiras, cargos e salários dos servidores, o controle de custos e avaliação dos resultados dos programas desenvolvidos e as condições e exigências para transferências de recursos a entidades públicas e privadas. </a:t>
            </a:r>
          </a:p>
          <a:p>
            <a:pPr marL="285750" indent="-285750">
              <a:buFont typeface="Wingdings" panose="05000000000000000000" pitchFamily="2" charset="2"/>
              <a:buChar char="§"/>
            </a:pPr>
            <a:endParaRPr lang="pt-BR" dirty="0"/>
          </a:p>
          <a:p>
            <a:pPr marL="285750" indent="-285750">
              <a:buFont typeface="Wingdings" panose="05000000000000000000" pitchFamily="2" charset="2"/>
              <a:buChar char="§"/>
            </a:pPr>
            <a:r>
              <a:rPr lang="pt-BR" dirty="0"/>
              <a:t>As diretrizes referidas pela lei realizam a conexão entre as metas a médio e longo prazo do PPA e o formato orçamentário das ações prioritárias que serão elencadas na Lei Orçamentária Anual (LOA).</a:t>
            </a:r>
          </a:p>
          <a:p>
            <a:pPr algn="just">
              <a:lnSpc>
                <a:spcPct val="107000"/>
              </a:lnSpc>
              <a:spcAft>
                <a:spcPts val="800"/>
              </a:spcAft>
              <a:buNone/>
            </a:pPr>
            <a:endParaRPr lang="pt-BR" sz="1400" kern="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48435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2428A286-4F73-87F6-88AF-F75585645C14}"/>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F24F8CEB-9A60-1E93-15EC-12C7CCC5CDBA}"/>
              </a:ext>
            </a:extLst>
          </p:cNvPr>
          <p:cNvPicPr preferRelativeResize="0"/>
          <p:nvPr/>
        </p:nvPicPr>
        <p:blipFill>
          <a:blip r:embed="rId3">
            <a:alphaModFix/>
          </a:blip>
          <a:stretch>
            <a:fillRect/>
          </a:stretch>
        </p:blipFill>
        <p:spPr>
          <a:xfrm>
            <a:off x="10" y="0"/>
            <a:ext cx="9143990" cy="5296554"/>
          </a:xfrm>
          <a:prstGeom prst="rect">
            <a:avLst/>
          </a:prstGeom>
          <a:noFill/>
          <a:ln>
            <a:noFill/>
          </a:ln>
        </p:spPr>
      </p:pic>
      <p:sp>
        <p:nvSpPr>
          <p:cNvPr id="3" name="CaixaDeTexto 2">
            <a:extLst>
              <a:ext uri="{FF2B5EF4-FFF2-40B4-BE49-F238E27FC236}">
                <a16:creationId xmlns:a16="http://schemas.microsoft.com/office/drawing/2014/main" id="{A1FA077A-068F-DC16-CF96-2FC15B55D12B}"/>
              </a:ext>
            </a:extLst>
          </p:cNvPr>
          <p:cNvSpPr txBox="1"/>
          <p:nvPr/>
        </p:nvSpPr>
        <p:spPr>
          <a:xfrm>
            <a:off x="793566" y="0"/>
            <a:ext cx="8350424" cy="306109"/>
          </a:xfrm>
          <a:prstGeom prst="rect">
            <a:avLst/>
          </a:prstGeom>
          <a:noFill/>
        </p:spPr>
        <p:txBody>
          <a:bodyPr wrap="square">
            <a:spAutoFit/>
          </a:bodyPr>
          <a:lstStyle/>
          <a:p>
            <a:pPr algn="ctr">
              <a:lnSpc>
                <a:spcPct val="107000"/>
              </a:lnSpc>
              <a:spcAft>
                <a:spcPts val="800"/>
              </a:spcAft>
              <a:buNone/>
            </a:pPr>
            <a:endParaRPr lang="pt-BR" kern="100" dirty="0">
              <a:ea typeface="Verdana" panose="020B0604030504040204" pitchFamily="34" charset="0"/>
              <a:cs typeface="Times New Roman" panose="02020603050405020304" pitchFamily="18" charset="0"/>
            </a:endParaRPr>
          </a:p>
        </p:txBody>
      </p:sp>
      <p:sp>
        <p:nvSpPr>
          <p:cNvPr id="4" name="CaixaDeTexto 3">
            <a:extLst>
              <a:ext uri="{FF2B5EF4-FFF2-40B4-BE49-F238E27FC236}">
                <a16:creationId xmlns:a16="http://schemas.microsoft.com/office/drawing/2014/main" id="{D1002664-6119-259E-234B-8BBC6B45AB7C}"/>
              </a:ext>
            </a:extLst>
          </p:cNvPr>
          <p:cNvSpPr txBox="1"/>
          <p:nvPr/>
        </p:nvSpPr>
        <p:spPr>
          <a:xfrm>
            <a:off x="316088" y="440267"/>
            <a:ext cx="8477955" cy="4756880"/>
          </a:xfrm>
          <a:prstGeom prst="rect">
            <a:avLst/>
          </a:prstGeom>
          <a:noFill/>
        </p:spPr>
        <p:txBody>
          <a:bodyPr wrap="square">
            <a:spAutoFit/>
          </a:bodyPr>
          <a:lstStyle/>
          <a:p>
            <a:pPr algn="ctr">
              <a:lnSpc>
                <a:spcPct val="107000"/>
              </a:lnSpc>
              <a:spcAft>
                <a:spcPts val="800"/>
              </a:spcAft>
              <a:buNone/>
            </a:pPr>
            <a:r>
              <a:rPr lang="pt-BR" b="1" dirty="0">
                <a:solidFill>
                  <a:srgbClr val="002060"/>
                </a:solidFill>
              </a:rPr>
              <a:t>Orçamento municipal e o PCA</a:t>
            </a:r>
          </a:p>
          <a:p>
            <a:endParaRPr lang="pt-BR" sz="1300" b="1" dirty="0">
              <a:solidFill>
                <a:srgbClr val="002060"/>
              </a:solidFill>
            </a:endParaRPr>
          </a:p>
          <a:p>
            <a:r>
              <a:rPr lang="pt-BR" sz="1300" b="1" dirty="0">
                <a:solidFill>
                  <a:srgbClr val="002060"/>
                </a:solidFill>
              </a:rPr>
              <a:t>Lei Orçamentária Anual - LOA</a:t>
            </a:r>
          </a:p>
          <a:p>
            <a:endParaRPr lang="pt-BR" sz="1300" dirty="0"/>
          </a:p>
          <a:p>
            <a:pPr marL="285750" indent="-285750" algn="just">
              <a:buFont typeface="Wingdings" panose="05000000000000000000" pitchFamily="2" charset="2"/>
              <a:buChar char="§"/>
            </a:pPr>
            <a:r>
              <a:rPr lang="pt-BR" sz="1300" dirty="0"/>
              <a:t>A Lei Orçamentária Anual (LOA), ou simplesmente orçamento, é a norma que faz a programação de gastos anual e estabelece a previsão de receitas para custear esses gastos, de acordo com as prioridades do Plano Plurianual (PPA) e as regras estabelecidas na Lei de Diretrizes Orçamentárias (LDO). </a:t>
            </a:r>
          </a:p>
          <a:p>
            <a:pPr marL="285750" indent="-285750" algn="just">
              <a:buFont typeface="Wingdings" panose="05000000000000000000" pitchFamily="2" charset="2"/>
              <a:buChar char="§"/>
            </a:pPr>
            <a:endParaRPr lang="pt-BR" sz="1300" dirty="0"/>
          </a:p>
          <a:p>
            <a:pPr marL="285750" indent="-285750" algn="just">
              <a:buFont typeface="Wingdings" panose="05000000000000000000" pitchFamily="2" charset="2"/>
              <a:buChar char="§"/>
            </a:pPr>
            <a:r>
              <a:rPr lang="pt-BR" sz="1300" dirty="0"/>
              <a:t>A LOA é considerada um plano operacional de curto prazo, sendo que o projeto de lei é sempre apresentado pelo prefeito e é debatido, analisado e votado anualmente pelos vereadores. É importante lembrar que nenhuma despesa pública pode ser executada sem estar prevista na Lei Orçamentária Anual.</a:t>
            </a:r>
          </a:p>
          <a:p>
            <a:pPr marL="285750" indent="-285750" algn="just">
              <a:buFont typeface="Wingdings" panose="05000000000000000000" pitchFamily="2" charset="2"/>
              <a:buChar char="§"/>
            </a:pPr>
            <a:endParaRPr lang="pt-BR" sz="1300" dirty="0"/>
          </a:p>
          <a:p>
            <a:pPr marL="285750" indent="-285750" algn="just">
              <a:buFont typeface="Wingdings" panose="05000000000000000000" pitchFamily="2" charset="2"/>
              <a:buChar char="§"/>
            </a:pPr>
            <a:r>
              <a:rPr lang="pt-BR" sz="1300" dirty="0"/>
              <a:t>Conforme a dispuser a </a:t>
            </a:r>
            <a:r>
              <a:rPr lang="pt-BR" sz="1300" dirty="0">
                <a:hlinkClick r:id="rId4"/>
              </a:rPr>
              <a:t>Lei Orgânica do Município (LOM)</a:t>
            </a:r>
            <a:r>
              <a:rPr lang="pt-BR" sz="1300" dirty="0"/>
              <a:t>, o projeto de lei do orçamento anual deve ser encaminhado à Câmara Municipal o que normalmente ocorre até o dia 30 de setembro de cada exercício financeiro. Após sua votação, e com os ajustes feitos pelos vereadores, o texto é devolvido para sanção do prefeito até o final de dezembro na data que marca o encerramento da sessão legislativa. </a:t>
            </a:r>
          </a:p>
          <a:p>
            <a:pPr marL="285750" indent="-285750" algn="just">
              <a:buFont typeface="Wingdings" panose="05000000000000000000" pitchFamily="2" charset="2"/>
              <a:buChar char="§"/>
            </a:pPr>
            <a:endParaRPr lang="pt-BR" sz="1300" b="1" dirty="0">
              <a:solidFill>
                <a:srgbClr val="002060"/>
              </a:solidFill>
            </a:endParaRPr>
          </a:p>
          <a:p>
            <a:pPr algn="just"/>
            <a:r>
              <a:rPr lang="pt-BR" sz="1300" b="1" dirty="0">
                <a:solidFill>
                  <a:srgbClr val="002060"/>
                </a:solidFill>
              </a:rPr>
              <a:t>(Fonte: </a:t>
            </a:r>
            <a:r>
              <a:rPr lang="pt-BR" sz="1300" b="1" dirty="0">
                <a:solidFill>
                  <a:srgbClr val="0097A7"/>
                </a:solidFill>
                <a:hlinkClick r:id="rId5">
                  <a:extLst>
                    <a:ext uri="{A12FA001-AC4F-418D-AE19-62706E023703}">
                      <ahyp:hlinkClr xmlns:ahyp="http://schemas.microsoft.com/office/drawing/2018/hyperlinkcolor" val="tx"/>
                    </a:ext>
                  </a:extLst>
                </a:hlinkClick>
              </a:rPr>
              <a:t>https://www.curitiba.pr.leg.br/</a:t>
            </a:r>
            <a:r>
              <a:rPr lang="pt-BR" sz="1300" b="1" dirty="0" err="1">
                <a:solidFill>
                  <a:srgbClr val="0097A7"/>
                </a:solidFill>
                <a:hlinkClick r:id="rId5">
                  <a:extLst>
                    <a:ext uri="{A12FA001-AC4F-418D-AE19-62706E023703}">
                      <ahyp:hlinkClr xmlns:ahyp="http://schemas.microsoft.com/office/drawing/2018/hyperlinkcolor" val="tx"/>
                    </a:ext>
                  </a:extLst>
                </a:hlinkClick>
              </a:rPr>
              <a:t>informacao</a:t>
            </a:r>
            <a:r>
              <a:rPr lang="pt-BR" sz="1300" b="1" dirty="0">
                <a:solidFill>
                  <a:srgbClr val="0097A7"/>
                </a:solidFill>
                <a:hlinkClick r:id="rId5">
                  <a:extLst>
                    <a:ext uri="{A12FA001-AC4F-418D-AE19-62706E023703}">
                      <ahyp:hlinkClr xmlns:ahyp="http://schemas.microsoft.com/office/drawing/2018/hyperlinkcolor" val="tx"/>
                    </a:ext>
                  </a:extLst>
                </a:hlinkClick>
              </a:rPr>
              <a:t>/noticias/entenda-como-e-elaborado-o-</a:t>
            </a:r>
            <a:r>
              <a:rPr lang="pt-BR" sz="1300" b="1" dirty="0" err="1">
                <a:solidFill>
                  <a:srgbClr val="0097A7"/>
                </a:solidFill>
                <a:hlinkClick r:id="rId5">
                  <a:extLst>
                    <a:ext uri="{A12FA001-AC4F-418D-AE19-62706E023703}">
                      <ahyp:hlinkClr xmlns:ahyp="http://schemas.microsoft.com/office/drawing/2018/hyperlinkcolor" val="tx"/>
                    </a:ext>
                  </a:extLst>
                </a:hlinkClick>
              </a:rPr>
              <a:t>orcamento</a:t>
            </a:r>
            <a:r>
              <a:rPr lang="pt-BR" sz="1300" b="1" dirty="0">
                <a:solidFill>
                  <a:srgbClr val="002060"/>
                </a:solidFill>
                <a:hlinkClick r:id="rId5">
                  <a:extLst>
                    <a:ext uri="{A12FA001-AC4F-418D-AE19-62706E023703}">
                      <ahyp:hlinkClr xmlns:ahyp="http://schemas.microsoft.com/office/drawing/2018/hyperlinkcolor" val="tx"/>
                    </a:ext>
                  </a:extLst>
                </a:hlinkClick>
              </a:rPr>
              <a:t>-publico-municipal</a:t>
            </a:r>
            <a:r>
              <a:rPr lang="pt-BR" sz="1300" b="1" dirty="0">
                <a:solidFill>
                  <a:srgbClr val="002060"/>
                </a:solidFill>
              </a:rPr>
              <a:t>)</a:t>
            </a:r>
          </a:p>
          <a:p>
            <a:pPr marL="285750" indent="-285750" algn="just">
              <a:buFont typeface="Wingdings" panose="05000000000000000000" pitchFamily="2" charset="2"/>
              <a:buChar char="§"/>
            </a:pPr>
            <a:endParaRPr lang="pt-BR" sz="1300" dirty="0"/>
          </a:p>
          <a:p>
            <a:pPr algn="just">
              <a:lnSpc>
                <a:spcPct val="107000"/>
              </a:lnSpc>
              <a:spcAft>
                <a:spcPts val="800"/>
              </a:spcAft>
              <a:buNone/>
            </a:pPr>
            <a:endParaRPr lang="pt-BR" kern="100" dirty="0">
              <a:latin typeface="+mj-lt"/>
              <a:ea typeface="Calibri" panose="020F0502020204030204" pitchFamily="34" charset="0"/>
              <a:cs typeface="Times New Roman" panose="02020603050405020304" pitchFamily="18" charset="0"/>
            </a:endParaRPr>
          </a:p>
          <a:p>
            <a:pPr algn="just">
              <a:lnSpc>
                <a:spcPct val="107000"/>
              </a:lnSpc>
              <a:spcAft>
                <a:spcPts val="800"/>
              </a:spcAft>
              <a:buNone/>
            </a:pPr>
            <a:endParaRPr lang="pt-BR" sz="1400" kern="1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7533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0">
          <a:extLst>
            <a:ext uri="{FF2B5EF4-FFF2-40B4-BE49-F238E27FC236}">
              <a16:creationId xmlns:a16="http://schemas.microsoft.com/office/drawing/2014/main" id="{0277CDE2-E113-0340-70B6-4A76BCDE1792}"/>
            </a:ext>
          </a:extLst>
        </p:cNvPr>
        <p:cNvGrpSpPr/>
        <p:nvPr/>
      </p:nvGrpSpPr>
      <p:grpSpPr>
        <a:xfrm>
          <a:off x="0" y="0"/>
          <a:ext cx="0" cy="0"/>
          <a:chOff x="0" y="0"/>
          <a:chExt cx="0" cy="0"/>
        </a:xfrm>
      </p:grpSpPr>
      <p:pic>
        <p:nvPicPr>
          <p:cNvPr id="61" name="Google Shape;61;p14">
            <a:extLst>
              <a:ext uri="{FF2B5EF4-FFF2-40B4-BE49-F238E27FC236}">
                <a16:creationId xmlns:a16="http://schemas.microsoft.com/office/drawing/2014/main" id="{0117CB32-6EDD-BC6D-81DB-3FBB97DE6E5D}"/>
              </a:ext>
            </a:extLst>
          </p:cNvPr>
          <p:cNvPicPr preferRelativeResize="0"/>
          <p:nvPr/>
        </p:nvPicPr>
        <p:blipFill>
          <a:blip r:embed="rId3">
            <a:alphaModFix/>
          </a:blip>
          <a:stretch>
            <a:fillRect/>
          </a:stretch>
        </p:blipFill>
        <p:spPr>
          <a:xfrm>
            <a:off x="10" y="0"/>
            <a:ext cx="9143990" cy="5296554"/>
          </a:xfrm>
          <a:prstGeom prst="rect">
            <a:avLst/>
          </a:prstGeom>
          <a:noFill/>
          <a:ln>
            <a:noFill/>
          </a:ln>
        </p:spPr>
      </p:pic>
      <p:sp>
        <p:nvSpPr>
          <p:cNvPr id="3" name="CaixaDeTexto 2">
            <a:extLst>
              <a:ext uri="{FF2B5EF4-FFF2-40B4-BE49-F238E27FC236}">
                <a16:creationId xmlns:a16="http://schemas.microsoft.com/office/drawing/2014/main" id="{AFA9767A-BBB0-AF27-0E7D-CE7792FEE3D1}"/>
              </a:ext>
            </a:extLst>
          </p:cNvPr>
          <p:cNvSpPr txBox="1"/>
          <p:nvPr/>
        </p:nvSpPr>
        <p:spPr>
          <a:xfrm>
            <a:off x="793566" y="0"/>
            <a:ext cx="8350424" cy="306109"/>
          </a:xfrm>
          <a:prstGeom prst="rect">
            <a:avLst/>
          </a:prstGeom>
          <a:noFill/>
        </p:spPr>
        <p:txBody>
          <a:bodyPr wrap="square">
            <a:spAutoFit/>
          </a:bodyPr>
          <a:lstStyle/>
          <a:p>
            <a:pPr algn="ctr">
              <a:lnSpc>
                <a:spcPct val="107000"/>
              </a:lnSpc>
              <a:spcAft>
                <a:spcPts val="800"/>
              </a:spcAft>
              <a:buNone/>
            </a:pPr>
            <a:endParaRPr lang="pt-BR" kern="100" dirty="0">
              <a:ea typeface="Verdana" panose="020B0604030504040204" pitchFamily="34" charset="0"/>
              <a:cs typeface="Times New Roman" panose="02020603050405020304" pitchFamily="18" charset="0"/>
            </a:endParaRPr>
          </a:p>
        </p:txBody>
      </p:sp>
      <p:sp>
        <p:nvSpPr>
          <p:cNvPr id="4" name="CaixaDeTexto 3">
            <a:extLst>
              <a:ext uri="{FF2B5EF4-FFF2-40B4-BE49-F238E27FC236}">
                <a16:creationId xmlns:a16="http://schemas.microsoft.com/office/drawing/2014/main" id="{29EA6211-73D8-6636-1DC8-AFF750BF8ABE}"/>
              </a:ext>
            </a:extLst>
          </p:cNvPr>
          <p:cNvSpPr txBox="1"/>
          <p:nvPr/>
        </p:nvSpPr>
        <p:spPr>
          <a:xfrm>
            <a:off x="316088" y="440267"/>
            <a:ext cx="8477955" cy="3425361"/>
          </a:xfrm>
          <a:prstGeom prst="rect">
            <a:avLst/>
          </a:prstGeom>
          <a:noFill/>
        </p:spPr>
        <p:txBody>
          <a:bodyPr wrap="square">
            <a:spAutoFit/>
          </a:bodyPr>
          <a:lstStyle/>
          <a:p>
            <a:pPr algn="ctr">
              <a:lnSpc>
                <a:spcPct val="120000"/>
              </a:lnSpc>
              <a:spcAft>
                <a:spcPts val="800"/>
              </a:spcAft>
              <a:buNone/>
            </a:pPr>
            <a:r>
              <a:rPr lang="pt-BR" sz="1400" b="1" kern="100" dirty="0">
                <a:solidFill>
                  <a:srgbClr val="002060"/>
                </a:solidFill>
                <a:effectLst/>
                <a:latin typeface="+mj-lt"/>
                <a:ea typeface="Calibri" panose="020F0502020204030204" pitchFamily="34" charset="0"/>
                <a:cs typeface="Times New Roman" panose="02020603050405020304" pitchFamily="18" charset="0"/>
              </a:rPr>
              <a:t>Identificação de possíveis fracionamentos</a:t>
            </a:r>
          </a:p>
          <a:p>
            <a:pPr algn="ctr">
              <a:lnSpc>
                <a:spcPct val="120000"/>
              </a:lnSpc>
              <a:spcAft>
                <a:spcPts val="800"/>
              </a:spcAft>
              <a:buNone/>
            </a:pPr>
            <a:endParaRPr lang="pt-BR" sz="1400" b="1" kern="100" dirty="0">
              <a:solidFill>
                <a:schemeClr val="tx1"/>
              </a:solidFill>
              <a:effectLst/>
              <a:latin typeface="+mj-lt"/>
              <a:ea typeface="Calibri" panose="020F0502020204030204" pitchFamily="34" charset="0"/>
              <a:cs typeface="Times New Roman" panose="02020603050405020304" pitchFamily="18" charset="0"/>
            </a:endParaRPr>
          </a:p>
          <a:p>
            <a:pPr algn="just">
              <a:lnSpc>
                <a:spcPct val="120000"/>
              </a:lnSpc>
              <a:spcAft>
                <a:spcPts val="800"/>
              </a:spcAft>
              <a:buNone/>
            </a:pPr>
            <a:r>
              <a:rPr lang="pt-BR" sz="1400" kern="100" dirty="0">
                <a:effectLst/>
                <a:latin typeface="+mj-lt"/>
                <a:ea typeface="Calibri" panose="020F0502020204030204" pitchFamily="34" charset="0"/>
                <a:cs typeface="Times New Roman" panose="02020603050405020304" pitchFamily="18" charset="0"/>
              </a:rPr>
              <a:t>O </a:t>
            </a:r>
            <a:r>
              <a:rPr lang="pt-BR" sz="1400" b="1" kern="100" dirty="0">
                <a:solidFill>
                  <a:srgbClr val="002060"/>
                </a:solidFill>
                <a:effectLst/>
                <a:latin typeface="+mj-lt"/>
                <a:ea typeface="Calibri" panose="020F0502020204030204" pitchFamily="34" charset="0"/>
                <a:cs typeface="Times New Roman" panose="02020603050405020304" pitchFamily="18" charset="0"/>
              </a:rPr>
              <a:t>fracionamento de despesa </a:t>
            </a:r>
            <a:r>
              <a:rPr lang="pt-BR" sz="1400" kern="100" dirty="0">
                <a:effectLst/>
                <a:latin typeface="+mj-lt"/>
                <a:ea typeface="Calibri" panose="020F0502020204030204" pitchFamily="34" charset="0"/>
                <a:cs typeface="Times New Roman" panose="02020603050405020304" pitchFamily="18" charset="0"/>
              </a:rPr>
              <a:t>é a divisão ilegal de uma contratação pública em partes menores para evitar licitação ou usar modalidade menos rigorosa. Ocorre quando a soma de despesas da mesma natureza (ramo de atividade) pela unidade gestora ultrapassa o limite de dispensa de licitação no exercício financeiro (ano civil). </a:t>
            </a:r>
          </a:p>
          <a:p>
            <a:pPr algn="just">
              <a:lnSpc>
                <a:spcPct val="120000"/>
              </a:lnSpc>
              <a:spcAft>
                <a:spcPts val="800"/>
              </a:spcAft>
              <a:buNone/>
            </a:pPr>
            <a:r>
              <a:rPr lang="pt-BR" sz="1400" b="1" kern="100" dirty="0">
                <a:effectLst/>
                <a:latin typeface="+mj-lt"/>
                <a:ea typeface="Calibri" panose="020F0502020204030204" pitchFamily="34" charset="0"/>
                <a:cs typeface="Times New Roman" panose="02020603050405020304" pitchFamily="18" charset="0"/>
              </a:rPr>
              <a:t>O que constitui</a:t>
            </a:r>
            <a:r>
              <a:rPr lang="pt-BR" sz="1400" kern="100" dirty="0">
                <a:effectLst/>
                <a:latin typeface="+mj-lt"/>
                <a:ea typeface="Calibri" panose="020F0502020204030204" pitchFamily="34" charset="0"/>
                <a:cs typeface="Times New Roman" panose="02020603050405020304" pitchFamily="18" charset="0"/>
              </a:rPr>
              <a:t>: Múltiplas compras diretas de materiais similares ou serviços idênticos ao longo do ano para fugir do certame licitatório.</a:t>
            </a:r>
          </a:p>
          <a:p>
            <a:pPr algn="just">
              <a:lnSpc>
                <a:spcPct val="120000"/>
              </a:lnSpc>
              <a:spcAft>
                <a:spcPts val="800"/>
              </a:spcAft>
              <a:buNone/>
            </a:pPr>
            <a:r>
              <a:rPr lang="pt-BR" sz="1400" kern="100" dirty="0">
                <a:effectLst/>
                <a:latin typeface="+mj-lt"/>
                <a:ea typeface="Calibri" panose="020F0502020204030204" pitchFamily="34" charset="0"/>
                <a:cs typeface="Times New Roman" panose="02020603050405020304" pitchFamily="18" charset="0"/>
              </a:rPr>
              <a:t>A Lei 14.133/2021 (Nova Lei de Licitações): Reforça a necessidade de planejamento, exigindo que o </a:t>
            </a:r>
          </a:p>
          <a:p>
            <a:pPr algn="just">
              <a:lnSpc>
                <a:spcPct val="120000"/>
              </a:lnSpc>
              <a:spcAft>
                <a:spcPts val="800"/>
              </a:spcAft>
              <a:buNone/>
            </a:pPr>
            <a:r>
              <a:rPr lang="pt-BR" sz="1400" b="1" kern="100" dirty="0">
                <a:effectLst/>
                <a:latin typeface="+mj-lt"/>
                <a:ea typeface="Calibri" panose="020F0502020204030204" pitchFamily="34" charset="0"/>
                <a:cs typeface="Times New Roman" panose="02020603050405020304" pitchFamily="18" charset="0"/>
              </a:rPr>
              <a:t>Exemplo:</a:t>
            </a:r>
            <a:r>
              <a:rPr lang="pt-BR" sz="1400" kern="100" dirty="0">
                <a:effectLst/>
                <a:latin typeface="+mj-lt"/>
                <a:ea typeface="Calibri" panose="020F0502020204030204" pitchFamily="34" charset="0"/>
                <a:cs typeface="Times New Roman" panose="02020603050405020304" pitchFamily="18" charset="0"/>
              </a:rPr>
              <a:t> Comprar R$ 10.000 em material de escritório todo mês (totalizando R$ 120.000/ano), ao invés de realizar uma única licitação anual para o total, dividindo para não superar o limite de dispensa direta. </a:t>
            </a:r>
          </a:p>
        </p:txBody>
      </p:sp>
    </p:spTree>
    <p:extLst>
      <p:ext uri="{BB962C8B-B14F-4D97-AF65-F5344CB8AC3E}">
        <p14:creationId xmlns:p14="http://schemas.microsoft.com/office/powerpoint/2010/main" val="338107311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TotalTime>
  <Words>3724</Words>
  <Application>Microsoft Office PowerPoint</Application>
  <PresentationFormat>Apresentação na tela (16:9)</PresentationFormat>
  <Paragraphs>301</Paragraphs>
  <Slides>34</Slides>
  <Notes>28</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34</vt:i4>
      </vt:variant>
    </vt:vector>
  </HeadingPairs>
  <TitlesOfParts>
    <vt:vector size="42" baseType="lpstr">
      <vt:lpstr>Montserrat</vt:lpstr>
      <vt:lpstr>Verdana</vt:lpstr>
      <vt:lpstr>Wingdings</vt:lpstr>
      <vt:lpstr>Symbol</vt:lpstr>
      <vt:lpstr>Calibri</vt:lpstr>
      <vt:lpstr>Arial</vt:lpstr>
      <vt:lpstr>Google Sans Flex</vt:lpstr>
      <vt:lpstr>Simple Light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Gabriela Borges</dc:creator>
  <cp:lastModifiedBy>Gabriela Borges</cp:lastModifiedBy>
  <cp:revision>1</cp:revision>
  <dcterms:modified xsi:type="dcterms:W3CDTF">2026-03-04T15:51:03Z</dcterms:modified>
</cp:coreProperties>
</file>